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tags/tag2.xml" ContentType="application/vnd.openxmlformats-officedocument.presentationml.tags+xml"/>
  <Override PartName="/ppt/notesSlides/notesSlide9.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9" r:id="rId1"/>
    <p:sldMasterId id="2147483859" r:id="rId2"/>
    <p:sldMasterId id="2147483872" r:id="rId3"/>
  </p:sldMasterIdLst>
  <p:notesMasterIdLst>
    <p:notesMasterId r:id="rId20"/>
  </p:notesMasterIdLst>
  <p:handoutMasterIdLst>
    <p:handoutMasterId r:id="rId21"/>
  </p:handoutMasterIdLst>
  <p:sldIdLst>
    <p:sldId id="336" r:id="rId4"/>
    <p:sldId id="812" r:id="rId5"/>
    <p:sldId id="2279" r:id="rId6"/>
    <p:sldId id="809" r:id="rId7"/>
    <p:sldId id="2280" r:id="rId8"/>
    <p:sldId id="2281" r:id="rId9"/>
    <p:sldId id="813" r:id="rId10"/>
    <p:sldId id="814" r:id="rId11"/>
    <p:sldId id="258" r:id="rId12"/>
    <p:sldId id="259" r:id="rId13"/>
    <p:sldId id="260" r:id="rId14"/>
    <p:sldId id="2276" r:id="rId15"/>
    <p:sldId id="2271" r:id="rId16"/>
    <p:sldId id="2277" r:id="rId17"/>
    <p:sldId id="2278" r:id="rId18"/>
    <p:sldId id="2282" r:id="rId19"/>
  </p:sldIdLst>
  <p:sldSz cx="9144000" cy="6858000" type="screen4x3"/>
  <p:notesSz cx="7315200" cy="96012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352" userDrawn="1">
          <p15:clr>
            <a:srgbClr val="A4A3A4"/>
          </p15:clr>
        </p15:guide>
        <p15:guide id="2" pos="2880">
          <p15:clr>
            <a:srgbClr val="A4A3A4"/>
          </p15:clr>
        </p15:guide>
      </p15:sldGuideLst>
    </p:ext>
    <p:ext uri="{2D200454-40CA-4A62-9FC3-DE9A4176ACB9}">
      <p15:notesGuideLst xmlns:p15="http://schemas.microsoft.com/office/powerpoint/2012/main">
        <p15:guide id="1" orient="horz" pos="3024" userDrawn="1">
          <p15:clr>
            <a:srgbClr val="A4A3A4"/>
          </p15:clr>
        </p15:guide>
        <p15:guide id="2" pos="2304" userDrawn="1">
          <p15:clr>
            <a:srgbClr val="A4A3A4"/>
          </p15:clr>
        </p15:guide>
      </p15:notes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0E82441-F217-9C58-2025-0B7C670D8C20}" name="McDougall, Drew" initials="M" userId="McDougall, Drew" providerId="None"/>
</p188:authorLst>
</file>

<file path=ppt/commentAuthors.xml><?xml version="1.0" encoding="utf-8"?>
<p:cmAuthorLst xmlns:a="http://schemas.openxmlformats.org/drawingml/2006/main" xmlns:r="http://schemas.openxmlformats.org/officeDocument/2006/relationships" xmlns:p="http://schemas.openxmlformats.org/presentationml/2006/main">
  <p:cmAuthor id="0" name="james.torretti" initials="j" lastIdx="2" clrIdx="0"/>
  <p:cmAuthor id="1" name="patrick.karvar" initials="p" lastIdx="3" clrIdx="1"/>
  <p:cmAuthor id="2" name="Putnam, Dean R CIV NAVSEA HQ, SEA 05" initials="PDRCNHS0" lastIdx="11" clrIdx="2">
    <p:extLst>
      <p:ext uri="{19B8F6BF-5375-455C-9EA6-DF929625EA0E}">
        <p15:presenceInfo xmlns:p15="http://schemas.microsoft.com/office/powerpoint/2012/main" userId="S-1-5-21-1801674531-2146617017-725345543-1547937" providerId="AD"/>
      </p:ext>
    </p:extLst>
  </p:cmAuthor>
  <p:cmAuthor id="3" name="Mcnamara, Dick" initials="MD" lastIdx="5" clrIdx="3"/>
  <p:cmAuthor id="4" name="Kathryn Williams" initials="KW" lastIdx="2" clrIdx="4">
    <p:extLst>
      <p:ext uri="{19B8F6BF-5375-455C-9EA6-DF929625EA0E}">
        <p15:presenceInfo xmlns:p15="http://schemas.microsoft.com/office/powerpoint/2012/main" userId="S-1-5-21-1708537768-2000478354-682003330-31728"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052A6"/>
    <a:srgbClr val="7B6197"/>
    <a:srgbClr val="000099"/>
    <a:srgbClr val="FFFFFF"/>
    <a:srgbClr val="DFDFED"/>
    <a:srgbClr val="C5D9F1"/>
    <a:srgbClr val="3C199F"/>
    <a:srgbClr val="006600"/>
    <a:srgbClr val="4F81BD"/>
    <a:srgbClr val="CEF98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4211" autoAdjust="0"/>
    <p:restoredTop sz="96352" autoAdjust="0"/>
  </p:normalViewPr>
  <p:slideViewPr>
    <p:cSldViewPr snapToGrid="0">
      <p:cViewPr varScale="1">
        <p:scale>
          <a:sx n="59" d="100"/>
          <a:sy n="59" d="100"/>
        </p:scale>
        <p:origin x="1186" y="67"/>
      </p:cViewPr>
      <p:guideLst>
        <p:guide orient="horz" pos="2352"/>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80" d="100"/>
        <a:sy n="80" d="100"/>
      </p:scale>
      <p:origin x="0" y="0"/>
    </p:cViewPr>
  </p:sorterViewPr>
  <p:notesViewPr>
    <p:cSldViewPr snapToGrid="0">
      <p:cViewPr varScale="1">
        <p:scale>
          <a:sx n="80" d="100"/>
          <a:sy n="80" d="100"/>
        </p:scale>
        <p:origin x="3888" y="102"/>
      </p:cViewPr>
      <p:guideLst>
        <p:guide orient="horz" pos="3024"/>
        <p:guide pos="2304"/>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tableStyles" Target="tableStyles.xml"/><Relationship Id="rId3" Type="http://schemas.openxmlformats.org/officeDocument/2006/relationships/slideMaster" Target="slideMasters/slideMaster3.xml"/><Relationship Id="rId21" Type="http://schemas.openxmlformats.org/officeDocument/2006/relationships/handoutMaster" Target="handoutMasters/handout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presProps" Target="presProps.xml"/><Relationship Id="rId28" Type="http://schemas.microsoft.com/office/2018/10/relationships/authors" Target="authors.xml"/><Relationship Id="rId10" Type="http://schemas.openxmlformats.org/officeDocument/2006/relationships/slide" Target="slides/slide7.xml"/><Relationship Id="rId19" Type="http://schemas.openxmlformats.org/officeDocument/2006/relationships/slide" Target="slides/slide16.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commentAuthors" Target="commentAuthors.xml"/><Relationship Id="rId27"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att Burkett" userId="850c474f-f67a-4142-a403-68320c024c8e" providerId="ADAL" clId="{BB1F5E5B-7F63-4253-9FDE-F1505B4EC0CE}"/>
    <pc:docChg chg="modSld">
      <pc:chgData name="Matt Burkett" userId="850c474f-f67a-4142-a403-68320c024c8e" providerId="ADAL" clId="{BB1F5E5B-7F63-4253-9FDE-F1505B4EC0CE}" dt="2023-12-11T21:25:59.087" v="37"/>
      <pc:docMkLst>
        <pc:docMk/>
      </pc:docMkLst>
      <pc:sldChg chg="delSp modSp mod">
        <pc:chgData name="Matt Burkett" userId="850c474f-f67a-4142-a403-68320c024c8e" providerId="ADAL" clId="{BB1F5E5B-7F63-4253-9FDE-F1505B4EC0CE}" dt="2023-12-11T21:25:59.087" v="37"/>
        <pc:sldMkLst>
          <pc:docMk/>
          <pc:sldMk cId="2039273250" sldId="336"/>
        </pc:sldMkLst>
        <pc:spChg chg="del mod">
          <ac:chgData name="Matt Burkett" userId="850c474f-f67a-4142-a403-68320c024c8e" providerId="ADAL" clId="{BB1F5E5B-7F63-4253-9FDE-F1505B4EC0CE}" dt="2023-12-11T21:25:59.087" v="37"/>
          <ac:spMkLst>
            <pc:docMk/>
            <pc:sldMk cId="2039273250" sldId="336"/>
            <ac:spMk id="2" creationId="{ADC45F38-5003-4B30-A67D-F290E52EBA16}"/>
          </ac:spMkLst>
        </pc:spChg>
      </pc:sldChg>
    </pc:docChg>
  </pc:docChgLst>
</pc:chgInfo>
</file>

<file path=ppt/charts/_rels/chart1.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pivotSource>
    <c:name>[new PEO data source.xlsx]Sheet2!PivotTable1</c:name>
    <c:fmtId val="8"/>
  </c:pivotSource>
  <c:chart>
    <c:autoTitleDeleted val="1"/>
    <c:pivotFmts>
      <c:pivotFmt>
        <c:idx val="0"/>
      </c:pivotFmt>
      <c:pivotFmt>
        <c:idx val="1"/>
        <c:spPr>
          <a:solidFill>
            <a:schemeClr val="accent1"/>
          </a:solidFill>
          <a:ln>
            <a:noFill/>
          </a:ln>
          <a:effectLst/>
        </c:spPr>
        <c:marker>
          <c:spPr>
            <a:solidFill>
              <a:schemeClr val="accent1"/>
            </a:solidFill>
            <a:ln w="9525">
              <a:solidFill>
                <a:schemeClr val="accent1"/>
              </a:solidFill>
              <a:round/>
            </a:ln>
            <a:effectLst/>
          </c:spPr>
        </c:marker>
        <c:dLbl>
          <c:idx val="0"/>
          <c:dLblPos val="outEnd"/>
          <c:showLegendKey val="0"/>
          <c:showVal val="1"/>
          <c:showCatName val="0"/>
          <c:showSerName val="0"/>
          <c:showPercent val="0"/>
          <c:showBubbleSize val="0"/>
          <c:extLst>
            <c:ext xmlns:c15="http://schemas.microsoft.com/office/drawing/2012/chart" uri="{CE6537A1-D6FC-4f65-9D91-7224C49458BB}"/>
          </c:extLst>
        </c:dLbl>
      </c:pivotFmt>
      <c:pivotFmt>
        <c:idx val="2"/>
        <c:spPr>
          <a:solidFill>
            <a:schemeClr val="accent1"/>
          </a:solidFill>
          <a:ln>
            <a:noFill/>
          </a:ln>
          <a:effectLst/>
        </c:spPr>
        <c:marker>
          <c:symbol val="none"/>
        </c:marker>
      </c:pivotFmt>
      <c:pivotFmt>
        <c:idx val="3"/>
        <c:spPr>
          <a:solidFill>
            <a:schemeClr val="accent1"/>
          </a:solidFill>
          <a:ln>
            <a:noFill/>
          </a:ln>
          <a:effectLst/>
        </c:spPr>
        <c:marker>
          <c:symbol val="none"/>
        </c:marker>
      </c:pivotFmt>
      <c:pivotFmt>
        <c:idx val="4"/>
        <c:spPr>
          <a:solidFill>
            <a:schemeClr val="accent1"/>
          </a:solidFill>
          <a:ln>
            <a:noFill/>
          </a:ln>
          <a:effectLst/>
        </c:spPr>
        <c:marker>
          <c:symbol val="none"/>
        </c:marker>
      </c:pivotFmt>
      <c:pivotFmt>
        <c:idx val="5"/>
        <c:spPr>
          <a:solidFill>
            <a:schemeClr val="accent1"/>
          </a:solidFill>
          <a:ln>
            <a:noFill/>
          </a:ln>
          <a:effectLst/>
        </c:spPr>
        <c:marker>
          <c:symbol val="none"/>
        </c:marker>
        <c:dLbl>
          <c:idx val="0"/>
          <c:numFmt formatCode="&quot;$&quot;#,##0" sourceLinked="0"/>
          <c:spPr>
            <a:noFill/>
            <a:ln>
              <a:noFill/>
            </a:ln>
            <a:effectLst/>
          </c:spPr>
          <c:txPr>
            <a:bodyPr rot="0" spcFirstLastPara="1" vertOverflow="clip" horzOverflow="clip" vert="horz" wrap="square" lIns="38100" tIns="19050" rIns="38100" bIns="19050" anchor="ctr" anchorCtr="1">
              <a:spAutoFit/>
            </a:bodyPr>
            <a:lstStyle/>
            <a:p>
              <a:pPr>
                <a:defRPr sz="800" b="0" i="0" u="none" strike="noStrike" kern="1200" spc="-1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6"/>
        <c:spPr>
          <a:solidFill>
            <a:schemeClr val="accent1"/>
          </a:solidFill>
          <a:ln>
            <a:noFill/>
          </a:ln>
          <a:effectLst>
            <a:outerShdw blurRad="50800" dist="38100" dir="2700000" algn="tl" rotWithShape="0">
              <a:prstClr val="black">
                <a:alpha val="40000"/>
              </a:prstClr>
            </a:outerShdw>
          </a:effectLst>
          <a:scene3d>
            <a:camera prst="orthographicFront"/>
            <a:lightRig rig="threePt" dir="t"/>
          </a:scene3d>
          <a:sp3d prstMaterial="matte"/>
        </c:spPr>
        <c:marker>
          <c:symbol val="none"/>
        </c:marker>
        <c:dLbl>
          <c:idx val="0"/>
          <c:numFmt formatCode="&quot;$&quot;#,##0&quot;M&quot;" sourceLinked="0"/>
          <c:spPr>
            <a:noFill/>
            <a:ln>
              <a:noFill/>
            </a:ln>
            <a:effectLst/>
          </c:spPr>
          <c:txPr>
            <a:bodyPr rot="0" spcFirstLastPara="1" vertOverflow="clip" horzOverflow="clip" vert="horz" wrap="square" lIns="38100" tIns="19050" rIns="38100" bIns="19050" anchor="ctr" anchorCtr="1">
              <a:spAutoFit/>
            </a:bodyPr>
            <a:lstStyle/>
            <a:p>
              <a:pPr>
                <a:defRPr sz="800" b="0" i="0" u="none" strike="noStrike" kern="1200" spc="-1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7"/>
        <c:spPr>
          <a:solidFill>
            <a:schemeClr val="accent1"/>
          </a:solidFill>
          <a:ln>
            <a:noFill/>
          </a:ln>
          <a:effectLst>
            <a:outerShdw blurRad="50800" dist="38100" dir="2700000" algn="tl" rotWithShape="0">
              <a:prstClr val="black">
                <a:alpha val="40000"/>
              </a:prstClr>
            </a:outerShdw>
          </a:effectLst>
          <a:scene3d>
            <a:camera prst="orthographicFront"/>
            <a:lightRig rig="threePt" dir="t"/>
          </a:scene3d>
          <a:sp3d prstMaterial="matte"/>
        </c:spPr>
        <c:marker>
          <c:symbol val="none"/>
        </c:marker>
        <c:dLbl>
          <c:idx val="0"/>
          <c:numFmt formatCode="&quot;$&quot;#,##0&quot;M&quot;" sourceLinked="0"/>
          <c:spPr>
            <a:noFill/>
            <a:ln>
              <a:noFill/>
            </a:ln>
            <a:effectLst/>
          </c:spPr>
          <c:txPr>
            <a:bodyPr rot="0" spcFirstLastPara="1" vertOverflow="clip" horzOverflow="clip" vert="horz" wrap="square" lIns="38100" tIns="19050" rIns="38100" bIns="19050" anchor="ctr" anchorCtr="1">
              <a:spAutoFit/>
            </a:bodyPr>
            <a:lstStyle/>
            <a:p>
              <a:pPr>
                <a:defRPr sz="800" b="0" i="0" u="none" strike="noStrike" kern="1200" spc="-1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
        <c:idx val="8"/>
        <c:spPr>
          <a:solidFill>
            <a:schemeClr val="accent1"/>
          </a:solidFill>
          <a:ln>
            <a:noFill/>
          </a:ln>
          <a:effectLst>
            <a:outerShdw blurRad="50800" dist="38100" dir="2700000" algn="tl" rotWithShape="0">
              <a:prstClr val="black">
                <a:alpha val="40000"/>
              </a:prstClr>
            </a:outerShdw>
          </a:effectLst>
          <a:scene3d>
            <a:camera prst="orthographicFront"/>
            <a:lightRig rig="threePt" dir="t"/>
          </a:scene3d>
          <a:sp3d prstMaterial="matte"/>
        </c:spPr>
        <c:marker>
          <c:symbol val="none"/>
        </c:marker>
        <c:dLbl>
          <c:idx val="0"/>
          <c:numFmt formatCode="&quot;$&quot;#,##0&quot;M&quot;" sourceLinked="0"/>
          <c:spPr>
            <a:noFill/>
            <a:ln>
              <a:noFill/>
            </a:ln>
            <a:effectLst/>
          </c:spPr>
          <c:txPr>
            <a:bodyPr rot="0" spcFirstLastPara="1" vertOverflow="clip" horzOverflow="clip" vert="horz" wrap="square" lIns="38100" tIns="19050" rIns="38100" bIns="19050" anchor="ctr" anchorCtr="1">
              <a:spAutoFit/>
            </a:bodyPr>
            <a:lstStyle/>
            <a:p>
              <a:pPr>
                <a:defRPr sz="800" b="0" i="0" u="none" strike="noStrike" kern="1200" spc="-10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extLst>
            <c:ext xmlns:c15="http://schemas.microsoft.com/office/drawing/2012/chart" uri="{CE6537A1-D6FC-4f65-9D91-7224C49458BB}"/>
          </c:extLst>
        </c:dLbl>
      </c:pivotFmt>
    </c:pivotFmts>
    <c:plotArea>
      <c:layout>
        <c:manualLayout>
          <c:layoutTarget val="inner"/>
          <c:xMode val="edge"/>
          <c:yMode val="edge"/>
          <c:x val="0.54417289491990617"/>
          <c:y val="3.5511562229119484E-2"/>
          <c:w val="0.39921496050753552"/>
          <c:h val="0.88361358743038132"/>
        </c:manualLayout>
      </c:layout>
      <c:barChart>
        <c:barDir val="bar"/>
        <c:grouping val="clustered"/>
        <c:varyColors val="0"/>
        <c:ser>
          <c:idx val="0"/>
          <c:order val="0"/>
          <c:tx>
            <c:strRef>
              <c:f>Sheet2!$B$1</c:f>
              <c:strCache>
                <c:ptCount val="1"/>
                <c:pt idx="0">
                  <c:v>Total</c:v>
                </c:pt>
              </c:strCache>
            </c:strRef>
          </c:tx>
          <c:spPr>
            <a:solidFill>
              <a:schemeClr val="accent1"/>
            </a:solidFill>
            <a:ln>
              <a:noFill/>
            </a:ln>
            <a:effectLst>
              <a:outerShdw blurRad="50800" dist="38100" dir="2700000" algn="tl" rotWithShape="0">
                <a:prstClr val="black">
                  <a:alpha val="40000"/>
                </a:prstClr>
              </a:outerShdw>
            </a:effectLst>
            <a:scene3d>
              <a:camera prst="orthographicFront"/>
              <a:lightRig rig="threePt" dir="t"/>
            </a:scene3d>
            <a:sp3d prstMaterial="matte"/>
          </c:spPr>
          <c:invertIfNegative val="0"/>
          <c:dLbls>
            <c:numFmt formatCode="&quot;$&quot;#,##0&quot;M&quot;" sourceLinked="0"/>
            <c:spPr>
              <a:noFill/>
              <a:ln>
                <a:noFill/>
              </a:ln>
              <a:effectLst/>
            </c:spPr>
            <c:txPr>
              <a:bodyPr rot="0" spcFirstLastPara="1" vertOverflow="clip" horzOverflow="clip" vert="horz" wrap="square" lIns="38100" tIns="19050" rIns="38100" bIns="19050" anchor="ctr" anchorCtr="1">
                <a:spAutoFit/>
              </a:bodyPr>
              <a:lstStyle/>
              <a:p>
                <a:pPr>
                  <a:defRPr sz="900" b="0" i="0" u="none" strike="noStrike" kern="1200" spc="0" baseline="0">
                    <a:solidFill>
                      <a:schemeClr val="tx1">
                        <a:lumMod val="50000"/>
                        <a:lumOff val="50000"/>
                      </a:schemeClr>
                    </a:solidFill>
                    <a:latin typeface="+mn-lt"/>
                    <a:ea typeface="+mn-ea"/>
                    <a:cs typeface="+mn-cs"/>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tx1">
                          <a:lumMod val="35000"/>
                          <a:lumOff val="65000"/>
                        </a:schemeClr>
                      </a:solidFill>
                    </a:ln>
                    <a:effectLst/>
                  </c:spPr>
                </c15:leaderLines>
              </c:ext>
            </c:extLst>
          </c:dLbls>
          <c:cat>
            <c:multiLvlStrRef>
              <c:f>Sheet2!$A$2:$A$26</c:f>
              <c:multiLvlStrCache>
                <c:ptCount val="20"/>
                <c:lvl>
                  <c:pt idx="0">
                    <c:v>Other Agencies</c:v>
                  </c:pt>
                  <c:pt idx="1">
                    <c:v>Missile Defense Agency (MDA)</c:v>
                  </c:pt>
                  <c:pt idx="2">
                    <c:v>Joint Tactical Networking Center</c:v>
                  </c:pt>
                  <c:pt idx="3">
                    <c:v>Army</c:v>
                  </c:pt>
                  <c:pt idx="4">
                    <c:v>Joint PEO F-35 Lightning II Program</c:v>
                  </c:pt>
                  <c:pt idx="5">
                    <c:v>Other Programs</c:v>
                  </c:pt>
                  <c:pt idx="6">
                    <c:v>Naval Information Warfare Systems Command (NAVWAR)</c:v>
                  </c:pt>
                  <c:pt idx="7">
                    <c:v>Marine Corps Systems Command</c:v>
                  </c:pt>
                  <c:pt idx="8">
                    <c:v>Office of Naval Research</c:v>
                  </c:pt>
                  <c:pt idx="9">
                    <c:v>PEO Aviation Common Systems and Commercial Services (CS)</c:v>
                  </c:pt>
                  <c:pt idx="10">
                    <c:v>NAVAIR Enterprise</c:v>
                  </c:pt>
                  <c:pt idx="11">
                    <c:v>PEO Air Anti-Submarine Warfare, Assault &amp; Special Mission (A)</c:v>
                  </c:pt>
                  <c:pt idx="12">
                    <c:v>PEO Unmanned Aviation &amp; Strike Weapons (U&amp;W)</c:v>
                  </c:pt>
                  <c:pt idx="13">
                    <c:v>PEO Tactical Aircraft Programs (T)</c:v>
                  </c:pt>
                  <c:pt idx="14">
                    <c:v>PEO Aircraft Carriers</c:v>
                  </c:pt>
                  <c:pt idx="15">
                    <c:v>PEO Ships</c:v>
                  </c:pt>
                  <c:pt idx="16">
                    <c:v>PEO Umannned and Small Combatants (USC)</c:v>
                  </c:pt>
                  <c:pt idx="17">
                    <c:v>PEO Integrated Warfare Systems (IWS)</c:v>
                  </c:pt>
                  <c:pt idx="18">
                    <c:v>NAVSEA Enterprise</c:v>
                  </c:pt>
                  <c:pt idx="19">
                    <c:v>PEO Submarines</c:v>
                  </c:pt>
                </c:lvl>
                <c:lvl>
                  <c:pt idx="0">
                    <c:v>DoD Programs</c:v>
                  </c:pt>
                  <c:pt idx="5">
                    <c:v>Other NAVY SYSCOMs</c:v>
                  </c:pt>
                  <c:pt idx="9">
                    <c:v>Naval Air Systems Command (NAVAIR)</c:v>
                  </c:pt>
                  <c:pt idx="14">
                    <c:v>Naval Sea Systems Command (NAVSEA)</c:v>
                  </c:pt>
                </c:lvl>
              </c:multiLvlStrCache>
            </c:multiLvlStrRef>
          </c:cat>
          <c:val>
            <c:numRef>
              <c:f>Sheet2!$B$2:$B$26</c:f>
              <c:numCache>
                <c:formatCode>"$"#,##0.00</c:formatCode>
                <c:ptCount val="20"/>
                <c:pt idx="0">
                  <c:v>5050323.63</c:v>
                </c:pt>
                <c:pt idx="1">
                  <c:v>11975017.610000001</c:v>
                </c:pt>
                <c:pt idx="2">
                  <c:v>15029310.539999999</c:v>
                </c:pt>
                <c:pt idx="3">
                  <c:v>23094611.050000001</c:v>
                </c:pt>
                <c:pt idx="4">
                  <c:v>98558436.820000008</c:v>
                </c:pt>
                <c:pt idx="5">
                  <c:v>7766919.1699999999</c:v>
                </c:pt>
                <c:pt idx="6">
                  <c:v>78862290.649999991</c:v>
                </c:pt>
                <c:pt idx="7">
                  <c:v>79506722.62999998</c:v>
                </c:pt>
                <c:pt idx="8">
                  <c:v>182537077.93000001</c:v>
                </c:pt>
                <c:pt idx="9">
                  <c:v>74197329.200000018</c:v>
                </c:pt>
                <c:pt idx="10">
                  <c:v>180469543.13999999</c:v>
                </c:pt>
                <c:pt idx="11">
                  <c:v>186509530.79999998</c:v>
                </c:pt>
                <c:pt idx="12">
                  <c:v>220550176.33000001</c:v>
                </c:pt>
                <c:pt idx="13">
                  <c:v>301124097.04999995</c:v>
                </c:pt>
                <c:pt idx="14">
                  <c:v>21860380</c:v>
                </c:pt>
                <c:pt idx="15">
                  <c:v>153413355.36999995</c:v>
                </c:pt>
                <c:pt idx="16">
                  <c:v>193327998.55000001</c:v>
                </c:pt>
                <c:pt idx="17">
                  <c:v>495689900.44999993</c:v>
                </c:pt>
                <c:pt idx="18">
                  <c:v>519976856.24000001</c:v>
                </c:pt>
                <c:pt idx="19">
                  <c:v>831129810.62000012</c:v>
                </c:pt>
              </c:numCache>
            </c:numRef>
          </c:val>
          <c:extLst>
            <c:ext xmlns:c16="http://schemas.microsoft.com/office/drawing/2014/chart" uri="{C3380CC4-5D6E-409C-BE32-E72D297353CC}">
              <c16:uniqueId val="{00000000-4E65-4129-80D8-5B98D3F13108}"/>
            </c:ext>
          </c:extLst>
        </c:ser>
        <c:dLbls>
          <c:dLblPos val="outEnd"/>
          <c:showLegendKey val="0"/>
          <c:showVal val="1"/>
          <c:showCatName val="0"/>
          <c:showSerName val="0"/>
          <c:showPercent val="0"/>
          <c:showBubbleSize val="0"/>
        </c:dLbls>
        <c:gapWidth val="200"/>
        <c:axId val="452413000"/>
        <c:axId val="452413328"/>
      </c:barChart>
      <c:catAx>
        <c:axId val="452413000"/>
        <c:scaling>
          <c:orientation val="minMax"/>
        </c:scaling>
        <c:delete val="0"/>
        <c:axPos val="l"/>
        <c:majorGridlines>
          <c:spPr>
            <a:ln w="9525" cap="flat" cmpd="sng" algn="ctr">
              <a:no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cap="all" spc="0" normalizeH="0" baseline="0">
                <a:solidFill>
                  <a:schemeClr val="tx1">
                    <a:lumMod val="65000"/>
                    <a:lumOff val="35000"/>
                  </a:schemeClr>
                </a:solidFill>
                <a:latin typeface="+mn-lt"/>
                <a:ea typeface="+mn-ea"/>
                <a:cs typeface="+mn-cs"/>
              </a:defRPr>
            </a:pPr>
            <a:endParaRPr lang="en-US"/>
          </a:p>
        </c:txPr>
        <c:crossAx val="452413328"/>
        <c:crosses val="autoZero"/>
        <c:auto val="1"/>
        <c:lblAlgn val="ctr"/>
        <c:lblOffset val="100"/>
        <c:noMultiLvlLbl val="0"/>
      </c:catAx>
      <c:valAx>
        <c:axId val="452413328"/>
        <c:scaling>
          <c:orientation val="minMax"/>
        </c:scaling>
        <c:delete val="0"/>
        <c:axPos val="b"/>
        <c:numFmt formatCode="&quot;$&quot;#,##0" sourceLinked="0"/>
        <c:majorTickMark val="none"/>
        <c:minorTickMark val="none"/>
        <c:tickLblPos val="nextTo"/>
        <c:spPr>
          <a:noFill/>
          <a:ln w="9525" cap="flat" cmpd="sng" algn="ctr">
            <a:solidFill>
              <a:schemeClr val="dk1">
                <a:lumMod val="15000"/>
                <a:lumOff val="85000"/>
              </a:schemeClr>
            </a:solidFill>
            <a:round/>
          </a:ln>
          <a:effectLst/>
        </c:spPr>
        <c:txPr>
          <a:bodyPr rot="-60000000" spcFirstLastPara="1" vertOverflow="ellipsis" vert="horz" wrap="square" anchor="ctr" anchorCtr="1"/>
          <a:lstStyle/>
          <a:p>
            <a:pPr>
              <a:defRPr sz="1000" b="0" i="0" u="none" strike="noStrike" kern="1200" spc="0" baseline="0">
                <a:solidFill>
                  <a:schemeClr val="tx2"/>
                </a:solidFill>
                <a:latin typeface="+mn-lt"/>
                <a:ea typeface="+mn-ea"/>
                <a:cs typeface="+mn-cs"/>
              </a:defRPr>
            </a:pPr>
            <a:endParaRPr lang="en-US"/>
          </a:p>
        </c:txPr>
        <c:crossAx val="452413000"/>
        <c:crosses val="autoZero"/>
        <c:crossBetween val="between"/>
        <c:dispUnits>
          <c:builtInUnit val="millions"/>
        </c:dispUnits>
      </c:valAx>
      <c:spPr>
        <a:solidFill>
          <a:srgbClr val="FFFFFF"/>
        </a:solidFill>
        <a:ln>
          <a:noFill/>
        </a:ln>
        <a:effectLst/>
      </c:spPr>
    </c:plotArea>
    <c:plotVisOnly val="1"/>
    <c:dispBlanksAs val="gap"/>
    <c:showDLblsOverMax val="0"/>
  </c:chart>
  <c:spPr>
    <a:solidFill>
      <a:srgbClr val="FFFFFF"/>
    </a:solidFill>
    <a:ln>
      <a:noFill/>
    </a:ln>
    <a:effectLst/>
  </c:spPr>
  <c:txPr>
    <a:bodyPr/>
    <a:lstStyle/>
    <a:p>
      <a:pPr>
        <a:defRPr spc="-100" baseline="0"/>
      </a:pPr>
      <a:endParaRPr lang="en-US"/>
    </a:p>
  </c:txPr>
  <c:externalData r:id="rId4">
    <c:autoUpdate val="0"/>
  </c:externalData>
  <c:extLst>
    <c:ext xmlns:c14="http://schemas.microsoft.com/office/drawing/2007/8/2/chart" uri="{781A3756-C4B2-4CAC-9D66-4F8BD8637D16}">
      <c14:pivotOptions>
        <c14:dropZoneFilter val="1"/>
        <c14:dropZonesVisible val="1"/>
      </c14:pivotOptions>
    </c:ext>
    <c:ext xmlns:c16="http://schemas.microsoft.com/office/drawing/2014/chart" uri="{E28EC0CA-F0BB-4C9C-879D-F8772B89E7AC}">
      <c16:pivotOptions16>
        <c16:showExpandCollapseFieldButtons val="1"/>
      </c16:pivotOptions16>
    </c:ext>
  </c:extLst>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2">
  <cs:axisTitle>
    <cs:lnRef idx="0"/>
    <cs:fillRef idx="0"/>
    <cs:effectRef idx="0"/>
    <cs:fontRef idx="minor">
      <a:schemeClr val="tx1">
        <a:lumMod val="65000"/>
        <a:lumOff val="35000"/>
      </a:schemeClr>
    </cs:fontRef>
    <cs:defRPr sz="900"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800" kern="1200" cap="all" spc="120" normalizeH="0" baseline="0"/>
  </cs:categoryAxis>
  <cs:chartArea mods="allowNoFillOverride allowNoLineOverride">
    <cs:lnRef idx="0"/>
    <cs:fillRef idx="0"/>
    <cs:effectRef idx="0"/>
    <cs:fontRef idx="minor">
      <a:schemeClr val="dk1"/>
    </cs:fontRef>
    <cs:spPr>
      <a:solidFill>
        <a:schemeClr val="lt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50000"/>
        <a:lumOff val="50000"/>
      </a:schemeClr>
    </cs:fontRef>
    <cs:defRPr sz="800" b="0" i="0" u="none" strike="noStrike" kern="1200" baseline="0"/>
    <cs:bodyPr rot="-5400000" spcFirstLastPara="1" vertOverflow="clip" horzOverflow="clip" vert="horz" wrap="square" lIns="38100" tIns="19050" rIns="38100" bIns="19050" anchor="ctr" anchorCtr="1">
      <a:spAutoFit/>
    </cs:bodyPr>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22225" cap="rnd">
        <a:solidFill>
          <a:schemeClr val="phClr"/>
        </a:solidFill>
        <a:round/>
      </a:ln>
    </cs:spPr>
  </cs:dataPointLine>
  <cs:dataPointMarker>
    <cs:lnRef idx="0">
      <cs:styleClr val="auto"/>
    </cs:lnRef>
    <cs:fillRef idx="0">
      <cs:styleClr val="auto"/>
    </cs:fillRef>
    <cs:effectRef idx="0"/>
    <cs:fontRef idx="minor">
      <a:schemeClr val="dk1"/>
    </cs:fontRef>
    <cs:spPr>
      <a:solidFill>
        <a:schemeClr val="phClr"/>
      </a:solidFill>
      <a:ln w="9525">
        <a:solidFill>
          <a:schemeClr val="phClr"/>
        </a:solidFill>
        <a:round/>
      </a:ln>
    </cs:spPr>
  </cs:dataPointMarker>
  <cs:dataPointMarkerLayout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900" kern="1200"/>
  </cs:dataTable>
  <cs:downBar>
    <cs:lnRef idx="0"/>
    <cs:fillRef idx="0"/>
    <cs:effectRef idx="0"/>
    <cs:fontRef idx="minor">
      <a:schemeClr val="dk1"/>
    </cs:fontRef>
    <cs:spPr>
      <a:solidFill>
        <a:schemeClr val="dk1">
          <a:lumMod val="75000"/>
          <a:lumOff val="25000"/>
        </a:schemeClr>
      </a:solidFill>
      <a:ln w="9525">
        <a:solidFill>
          <a:schemeClr val="tx1">
            <a:lumMod val="15000"/>
            <a:lumOff val="85000"/>
          </a:schemeClr>
        </a:solidFill>
      </a:ln>
    </cs:spPr>
  </cs:downBar>
  <cs:dropLine>
    <cs:lnRef idx="0"/>
    <cs:fillRef idx="0"/>
    <cs:effectRef idx="0"/>
    <cs:fontRef idx="minor">
      <a:schemeClr val="dk1"/>
    </cs:fontRef>
    <cs:spPr>
      <a:ln w="9525">
        <a:solidFill>
          <a:schemeClr val="tx1">
            <a:lumMod val="35000"/>
            <a:lumOff val="65000"/>
          </a:schemeClr>
        </a:solidFill>
      </a:ln>
    </cs:spPr>
  </cs:dropLine>
  <cs:errorBar>
    <cs:lnRef idx="0"/>
    <cs:fillRef idx="0"/>
    <cs:effectRef idx="0"/>
    <cs:fontRef idx="minor">
      <a:schemeClr val="dk1"/>
    </cs:fontRef>
    <cs:spPr>
      <a:ln w="9525">
        <a:solidFill>
          <a:schemeClr val="tx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a:solidFill>
          <a:schemeClr val="tx1">
            <a:lumMod val="5000"/>
            <a:lumOff val="95000"/>
          </a:schemeClr>
        </a:solidFill>
      </a:ln>
    </cs:spPr>
  </cs:gridlineMinor>
  <cs:hiLoLine>
    <cs:lnRef idx="0"/>
    <cs:fillRef idx="0"/>
    <cs:effectRef idx="0"/>
    <cs:fontRef idx="minor">
      <a:schemeClr val="dk1"/>
    </cs:fontRef>
    <cs:spPr>
      <a:ln w="9525">
        <a:solidFill>
          <a:schemeClr val="tx1">
            <a:lumMod val="50000"/>
            <a:lumOff val="50000"/>
          </a:schemeClr>
        </a:solidFill>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inor">
      <a:schemeClr val="tx1">
        <a:lumMod val="65000"/>
        <a:lumOff val="35000"/>
      </a:schemeClr>
    </cs:fontRef>
    <cs:defRPr sz="1600" b="1" kern="1200" cap="all" spc="120" normalizeH="0" baseline="0"/>
  </cs:title>
  <cs:trendline>
    <cs:lnRef idx="0">
      <cs:styleClr val="auto"/>
    </cs:lnRef>
    <cs:fillRef idx="0"/>
    <cs:effectRef idx="0"/>
    <cs:fontRef idx="minor">
      <a:schemeClr val="dk1"/>
    </cs:fontRef>
    <cs:spPr>
      <a:ln w="19050" cap="rnd">
        <a:solidFill>
          <a:schemeClr val="phClr"/>
        </a:solidFill>
        <a:prstDash val="sysDash"/>
      </a:ln>
    </cs:spPr>
  </cs:trendline>
  <cs:trendlineLabel>
    <cs:lnRef idx="0"/>
    <cs:fillRef idx="0"/>
    <cs:effectRef idx="0"/>
    <cs:fontRef idx="minor">
      <a:schemeClr val="tx1">
        <a:lumMod val="65000"/>
        <a:lumOff val="35000"/>
      </a:schemeClr>
    </cs:fontRef>
    <cs:defRPr sz="800" kern="1200"/>
  </cs:trendlineLabel>
  <cs:upBar>
    <cs:lnRef idx="0"/>
    <cs:fillRef idx="0"/>
    <cs:effectRef idx="0"/>
    <cs:fontRef idx="minor">
      <a:schemeClr val="dk1"/>
    </cs:fontRef>
    <cs:spPr>
      <a:solidFill>
        <a:schemeClr val="lt1"/>
      </a:solidFill>
      <a:ln w="9525">
        <a:solidFill>
          <a:schemeClr val="tx1">
            <a:lumMod val="65000"/>
            <a:lumOff val="35000"/>
          </a:schemeClr>
        </a:solidFill>
      </a:ln>
    </cs:spPr>
  </cs:upBar>
  <cs:valueAxis>
    <cs:lnRef idx="0"/>
    <cs:fillRef idx="0"/>
    <cs:effectRef idx="0"/>
    <cs:fontRef idx="minor">
      <a:schemeClr val="tx1">
        <a:lumMod val="65000"/>
        <a:lumOff val="35000"/>
      </a:schemeClr>
    </cs:fontRef>
    <cs:spPr>
      <a:ln w="9525" cap="flat" cmpd="sng" algn="ctr">
        <a:solidFill>
          <a:schemeClr val="dk1">
            <a:lumMod val="15000"/>
            <a:lumOff val="85000"/>
          </a:schemeClr>
        </a:solidFill>
        <a:round/>
      </a:ln>
    </cs:spPr>
    <cs:defRPr sz="900" kern="1200"/>
  </cs:valueAxis>
  <cs:wall>
    <cs:lnRef idx="0"/>
    <cs:fillRef idx="0"/>
    <cs:effectRef idx="0"/>
    <cs:fontRef idx="minor">
      <a:schemeClr val="dk1"/>
    </cs:fontRef>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 y="2"/>
            <a:ext cx="3170582" cy="480388"/>
          </a:xfrm>
          <a:prstGeom prst="rect">
            <a:avLst/>
          </a:prstGeom>
        </p:spPr>
        <p:txBody>
          <a:bodyPr vert="horz" lIns="94837" tIns="47420" rIns="94837" bIns="47420" rtlCol="0"/>
          <a:lstStyle>
            <a:lvl1pPr algn="l">
              <a:defRPr sz="1200"/>
            </a:lvl1pPr>
          </a:lstStyle>
          <a:p>
            <a:endParaRPr lang="en-US" dirty="0"/>
          </a:p>
        </p:txBody>
      </p:sp>
      <p:sp>
        <p:nvSpPr>
          <p:cNvPr id="3" name="Date Placeholder 2"/>
          <p:cNvSpPr>
            <a:spLocks noGrp="1"/>
          </p:cNvSpPr>
          <p:nvPr>
            <p:ph type="dt" sz="quarter" idx="1"/>
          </p:nvPr>
        </p:nvSpPr>
        <p:spPr>
          <a:xfrm>
            <a:off x="4142963" y="2"/>
            <a:ext cx="3170582" cy="480388"/>
          </a:xfrm>
          <a:prstGeom prst="rect">
            <a:avLst/>
          </a:prstGeom>
        </p:spPr>
        <p:txBody>
          <a:bodyPr vert="horz" lIns="94837" tIns="47420" rIns="94837" bIns="47420" rtlCol="0"/>
          <a:lstStyle>
            <a:lvl1pPr algn="r">
              <a:defRPr sz="1200"/>
            </a:lvl1pPr>
          </a:lstStyle>
          <a:p>
            <a:fld id="{95754C06-CC2A-4E5A-9EAA-97766375FD64}" type="datetimeFigureOut">
              <a:rPr lang="en-US" smtClean="0"/>
              <a:t>12/11/2023</a:t>
            </a:fld>
            <a:endParaRPr lang="en-US" dirty="0"/>
          </a:p>
        </p:txBody>
      </p:sp>
      <p:sp>
        <p:nvSpPr>
          <p:cNvPr id="4" name="Footer Placeholder 3"/>
          <p:cNvSpPr>
            <a:spLocks noGrp="1"/>
          </p:cNvSpPr>
          <p:nvPr>
            <p:ph type="ftr" sz="quarter" idx="2"/>
          </p:nvPr>
        </p:nvSpPr>
        <p:spPr>
          <a:xfrm>
            <a:off x="3" y="9119175"/>
            <a:ext cx="3170582" cy="480388"/>
          </a:xfrm>
          <a:prstGeom prst="rect">
            <a:avLst/>
          </a:prstGeom>
        </p:spPr>
        <p:txBody>
          <a:bodyPr vert="horz" lIns="94837" tIns="47420" rIns="94837" bIns="474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4142963" y="9119175"/>
            <a:ext cx="3170582" cy="480388"/>
          </a:xfrm>
          <a:prstGeom prst="rect">
            <a:avLst/>
          </a:prstGeom>
        </p:spPr>
        <p:txBody>
          <a:bodyPr vert="horz" lIns="94837" tIns="47420" rIns="94837" bIns="47420" rtlCol="0" anchor="b"/>
          <a:lstStyle>
            <a:lvl1pPr algn="r">
              <a:defRPr sz="1200"/>
            </a:lvl1pPr>
          </a:lstStyle>
          <a:p>
            <a:fld id="{D5BBDEDD-524D-41EF-A784-0CF575B89064}" type="slidenum">
              <a:rPr lang="en-US" smtClean="0"/>
              <a:t>‹#›</a:t>
            </a:fld>
            <a:endParaRPr lang="en-US" dirty="0"/>
          </a:p>
        </p:txBody>
      </p:sp>
    </p:spTree>
    <p:extLst>
      <p:ext uri="{BB962C8B-B14F-4D97-AF65-F5344CB8AC3E}">
        <p14:creationId xmlns:p14="http://schemas.microsoft.com/office/powerpoint/2010/main" val="399873970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6" y="1"/>
            <a:ext cx="3169920" cy="480060"/>
          </a:xfrm>
          <a:prstGeom prst="rect">
            <a:avLst/>
          </a:prstGeom>
          <a:noFill/>
          <a:ln w="9525">
            <a:noFill/>
            <a:miter lim="800000"/>
            <a:headEnd/>
            <a:tailEnd/>
          </a:ln>
          <a:effectLst/>
        </p:spPr>
        <p:txBody>
          <a:bodyPr vert="horz" wrap="square" lIns="96599" tIns="48301" rIns="96599" bIns="48301" numCol="1" anchor="t" anchorCtr="0" compatLnSpc="1">
            <a:prstTxWarp prst="textNoShape">
              <a:avLst/>
            </a:prstTxWarp>
          </a:bodyPr>
          <a:lstStyle>
            <a:lvl1pPr>
              <a:defRPr sz="1200"/>
            </a:lvl1pPr>
          </a:lstStyle>
          <a:p>
            <a:pPr>
              <a:defRPr/>
            </a:pPr>
            <a:endParaRPr lang="en-US" dirty="0"/>
          </a:p>
        </p:txBody>
      </p:sp>
      <p:sp>
        <p:nvSpPr>
          <p:cNvPr id="7171" name="Rectangle 3"/>
          <p:cNvSpPr>
            <a:spLocks noGrp="1" noChangeArrowheads="1"/>
          </p:cNvSpPr>
          <p:nvPr>
            <p:ph type="dt" idx="1"/>
          </p:nvPr>
        </p:nvSpPr>
        <p:spPr bwMode="auto">
          <a:xfrm>
            <a:off x="4143593" y="1"/>
            <a:ext cx="3169920" cy="480060"/>
          </a:xfrm>
          <a:prstGeom prst="rect">
            <a:avLst/>
          </a:prstGeom>
          <a:noFill/>
          <a:ln w="9525">
            <a:noFill/>
            <a:miter lim="800000"/>
            <a:headEnd/>
            <a:tailEnd/>
          </a:ln>
          <a:effectLst/>
        </p:spPr>
        <p:txBody>
          <a:bodyPr vert="horz" wrap="square" lIns="96599" tIns="48301" rIns="96599" bIns="48301" numCol="1" anchor="t" anchorCtr="0" compatLnSpc="1">
            <a:prstTxWarp prst="textNoShape">
              <a:avLst/>
            </a:prstTxWarp>
          </a:bodyPr>
          <a:lstStyle>
            <a:lvl1pPr algn="r">
              <a:defRPr sz="1200"/>
            </a:lvl1pPr>
          </a:lstStyle>
          <a:p>
            <a:pPr>
              <a:defRPr/>
            </a:pPr>
            <a:endParaRPr lang="en-US" dirty="0"/>
          </a:p>
        </p:txBody>
      </p:sp>
      <p:sp>
        <p:nvSpPr>
          <p:cNvPr id="19460" name="Rectangle 4"/>
          <p:cNvSpPr>
            <a:spLocks noGrp="1" noRot="1" noChangeAspect="1" noChangeArrowheads="1" noTextEdit="1"/>
          </p:cNvSpPr>
          <p:nvPr>
            <p:ph type="sldImg" idx="2"/>
          </p:nvPr>
        </p:nvSpPr>
        <p:spPr bwMode="auto">
          <a:xfrm>
            <a:off x="1258888" y="722313"/>
            <a:ext cx="4797425" cy="3598862"/>
          </a:xfrm>
          <a:prstGeom prst="rect">
            <a:avLst/>
          </a:prstGeom>
          <a:noFill/>
          <a:ln w="9525">
            <a:solidFill>
              <a:srgbClr val="000000"/>
            </a:solidFill>
            <a:miter lim="800000"/>
            <a:headEnd/>
            <a:tailEnd/>
          </a:ln>
        </p:spPr>
      </p:sp>
      <p:sp>
        <p:nvSpPr>
          <p:cNvPr id="7174" name="Rectangle 6"/>
          <p:cNvSpPr>
            <a:spLocks noGrp="1" noChangeArrowheads="1"/>
          </p:cNvSpPr>
          <p:nvPr>
            <p:ph type="ftr" sz="quarter" idx="4"/>
          </p:nvPr>
        </p:nvSpPr>
        <p:spPr bwMode="auto">
          <a:xfrm>
            <a:off x="6" y="9119476"/>
            <a:ext cx="3169920" cy="480060"/>
          </a:xfrm>
          <a:prstGeom prst="rect">
            <a:avLst/>
          </a:prstGeom>
          <a:noFill/>
          <a:ln w="9525">
            <a:noFill/>
            <a:miter lim="800000"/>
            <a:headEnd/>
            <a:tailEnd/>
          </a:ln>
          <a:effectLst/>
        </p:spPr>
        <p:txBody>
          <a:bodyPr vert="horz" wrap="square" lIns="96599" tIns="48301" rIns="96599" bIns="48301" numCol="1" anchor="b" anchorCtr="0" compatLnSpc="1">
            <a:prstTxWarp prst="textNoShape">
              <a:avLst/>
            </a:prstTxWarp>
          </a:bodyPr>
          <a:lstStyle>
            <a:lvl1pPr>
              <a:defRPr sz="1200"/>
            </a:lvl1pPr>
          </a:lstStyle>
          <a:p>
            <a:pPr>
              <a:defRPr/>
            </a:pPr>
            <a:endParaRPr lang="en-US" dirty="0"/>
          </a:p>
        </p:txBody>
      </p:sp>
      <p:sp>
        <p:nvSpPr>
          <p:cNvPr id="7175" name="Rectangle 7"/>
          <p:cNvSpPr>
            <a:spLocks noGrp="1" noChangeArrowheads="1"/>
          </p:cNvSpPr>
          <p:nvPr>
            <p:ph type="sldNum" sz="quarter" idx="5"/>
          </p:nvPr>
        </p:nvSpPr>
        <p:spPr bwMode="auto">
          <a:xfrm>
            <a:off x="4143593" y="9119476"/>
            <a:ext cx="3169920" cy="480060"/>
          </a:xfrm>
          <a:prstGeom prst="rect">
            <a:avLst/>
          </a:prstGeom>
          <a:noFill/>
          <a:ln w="9525">
            <a:noFill/>
            <a:miter lim="800000"/>
            <a:headEnd/>
            <a:tailEnd/>
          </a:ln>
          <a:effectLst/>
        </p:spPr>
        <p:txBody>
          <a:bodyPr vert="horz" wrap="square" lIns="96599" tIns="48301" rIns="96599" bIns="48301" numCol="1" anchor="b" anchorCtr="0" compatLnSpc="1">
            <a:prstTxWarp prst="textNoShape">
              <a:avLst/>
            </a:prstTxWarp>
          </a:bodyPr>
          <a:lstStyle>
            <a:lvl1pPr algn="r">
              <a:defRPr sz="1200"/>
            </a:lvl1pPr>
          </a:lstStyle>
          <a:p>
            <a:pPr>
              <a:defRPr/>
            </a:pPr>
            <a:fld id="{CA3791D1-AD39-44FB-8A4D-D662689D41DB}" type="slidenum">
              <a:rPr lang="en-US"/>
              <a:pPr>
                <a:defRPr/>
              </a:pPr>
              <a:t>‹#›</a:t>
            </a:fld>
            <a:endParaRPr lang="en-US" dirty="0"/>
          </a:p>
        </p:txBody>
      </p:sp>
    </p:spTree>
    <p:extLst>
      <p:ext uri="{BB962C8B-B14F-4D97-AF65-F5344CB8AC3E}">
        <p14:creationId xmlns:p14="http://schemas.microsoft.com/office/powerpoint/2010/main" val="20482955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Slide Image Placeholder 1"/>
          <p:cNvSpPr>
            <a:spLocks noGrp="1" noRot="1" noChangeAspect="1" noTextEdit="1"/>
          </p:cNvSpPr>
          <p:nvPr>
            <p:ph type="sldImg"/>
          </p:nvPr>
        </p:nvSpPr>
        <p:spPr>
          <a:ln/>
        </p:spPr>
      </p:sp>
      <p:sp>
        <p:nvSpPr>
          <p:cNvPr id="41987" name="Notes Placeholder 2"/>
          <p:cNvSpPr>
            <a:spLocks noGrp="1"/>
          </p:cNvSpPr>
          <p:nvPr>
            <p:ph type="body" idx="1"/>
          </p:nvPr>
        </p:nvSpPr>
        <p:spPr>
          <a:noFill/>
          <a:ln/>
        </p:spPr>
        <p:txBody>
          <a:bodyPr lIns="94695" tIns="47347" rIns="94695" bIns="47347"/>
          <a:lstStyle/>
          <a:p>
            <a:endParaRPr lang="en-US" dirty="0">
              <a:latin typeface="Times New Roman" pitchFamily="18" charset="0"/>
            </a:endParaRPr>
          </a:p>
        </p:txBody>
      </p:sp>
      <p:sp>
        <p:nvSpPr>
          <p:cNvPr id="41988" name="Slide Number Placeholder 3"/>
          <p:cNvSpPr>
            <a:spLocks noGrp="1"/>
          </p:cNvSpPr>
          <p:nvPr>
            <p:ph type="sldNum" sz="quarter" idx="5"/>
          </p:nvPr>
        </p:nvSpPr>
        <p:spPr>
          <a:noFill/>
        </p:spPr>
        <p:txBody>
          <a:bodyPr/>
          <a:lstStyle/>
          <a:p>
            <a:pPr defTabSz="941234">
              <a:defRPr/>
            </a:pPr>
            <a:fld id="{4BAF737C-FA6D-4B1A-A016-2F2A99E386BE}" type="slidenum">
              <a:rPr lang="en-US">
                <a:solidFill>
                  <a:prstClr val="black"/>
                </a:solidFill>
                <a:latin typeface="Arial" charset="0"/>
              </a:rPr>
              <a:pPr defTabSz="941234">
                <a:defRPr/>
              </a:pPr>
              <a:t>1</a:t>
            </a:fld>
            <a:endParaRPr lang="en-US" dirty="0">
              <a:solidFill>
                <a:prstClr val="black"/>
              </a:solidFill>
              <a:latin typeface="Arial" charset="0"/>
            </a:endParaRPr>
          </a:p>
        </p:txBody>
      </p:sp>
    </p:spTree>
    <p:extLst>
      <p:ext uri="{BB962C8B-B14F-4D97-AF65-F5344CB8AC3E}">
        <p14:creationId xmlns:p14="http://schemas.microsoft.com/office/powerpoint/2010/main" val="22343105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4704" tIns="47352" rIns="94704" bIns="47352"/>
          <a:lstStyle/>
          <a:p>
            <a:endParaRPr lang="en-US"/>
          </a:p>
        </p:txBody>
      </p:sp>
      <p:sp>
        <p:nvSpPr>
          <p:cNvPr id="4" name="Slide Number Placeholder 3"/>
          <p:cNvSpPr>
            <a:spLocks noGrp="1"/>
          </p:cNvSpPr>
          <p:nvPr>
            <p:ph type="sldNum" sz="quarter" idx="10"/>
          </p:nvPr>
        </p:nvSpPr>
        <p:spPr/>
        <p:txBody>
          <a:bodyPr/>
          <a:lstStyle/>
          <a:p>
            <a:pPr defTabSz="947044" fontAlgn="auto">
              <a:spcBef>
                <a:spcPts val="0"/>
              </a:spcBef>
              <a:spcAft>
                <a:spcPts val="0"/>
              </a:spcAft>
              <a:defRPr/>
            </a:pPr>
            <a:fld id="{CA3791D1-AD39-44FB-8A4D-D662689D41DB}" type="slidenum">
              <a:rPr lang="en-US">
                <a:solidFill>
                  <a:prstClr val="black"/>
                </a:solidFill>
                <a:latin typeface="Calibri" panose="020F0502020204030204"/>
              </a:rPr>
              <a:pPr defTabSz="947044" fontAlgn="auto">
                <a:spcBef>
                  <a:spcPts val="0"/>
                </a:spcBef>
                <a:spcAft>
                  <a:spcPts val="0"/>
                </a:spcAft>
                <a:defRPr/>
              </a:pPr>
              <a:t>3</a:t>
            </a:fld>
            <a:endParaRPr lang="en-US" dirty="0">
              <a:solidFill>
                <a:prstClr val="black"/>
              </a:solidFill>
              <a:latin typeface="Calibri" panose="020F0502020204030204"/>
            </a:endParaRPr>
          </a:p>
        </p:txBody>
      </p:sp>
    </p:spTree>
    <p:extLst>
      <p:ext uri="{BB962C8B-B14F-4D97-AF65-F5344CB8AC3E}">
        <p14:creationId xmlns:p14="http://schemas.microsoft.com/office/powerpoint/2010/main" val="1997299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731838" y="4621213"/>
            <a:ext cx="5851525" cy="3779837"/>
          </a:xfrm>
          <a:prstGeom prst="rect">
            <a:avLst/>
          </a:prstGeom>
        </p:spPr>
        <p:txBody>
          <a:bodyPr/>
          <a:lstStyle/>
          <a:p>
            <a:endParaRPr lang="en-US"/>
          </a:p>
        </p:txBody>
      </p:sp>
      <p:sp>
        <p:nvSpPr>
          <p:cNvPr id="4" name="Slide Number Placeholder 3"/>
          <p:cNvSpPr>
            <a:spLocks noGrp="1"/>
          </p:cNvSpPr>
          <p:nvPr>
            <p:ph type="sldNum" sz="quarter" idx="5"/>
          </p:nvPr>
        </p:nvSpPr>
        <p:spPr/>
        <p:txBody>
          <a:bodyPr/>
          <a:lstStyle/>
          <a:p>
            <a:pPr>
              <a:defRPr/>
            </a:pPr>
            <a:fld id="{CA3791D1-AD39-44FB-8A4D-D662689D41DB}" type="slidenum">
              <a:rPr lang="en-US" smtClean="0"/>
              <a:pPr>
                <a:defRPr/>
              </a:pPr>
              <a:t>4</a:t>
            </a:fld>
            <a:endParaRPr lang="en-US" dirty="0"/>
          </a:p>
        </p:txBody>
      </p:sp>
    </p:spTree>
    <p:extLst>
      <p:ext uri="{BB962C8B-B14F-4D97-AF65-F5344CB8AC3E}">
        <p14:creationId xmlns:p14="http://schemas.microsoft.com/office/powerpoint/2010/main" val="293584265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4695" tIns="47347" rIns="94695" bIns="47347"/>
          <a:lstStyle/>
          <a:p>
            <a:endParaRPr lang="en-US" dirty="0"/>
          </a:p>
        </p:txBody>
      </p:sp>
      <p:sp>
        <p:nvSpPr>
          <p:cNvPr id="4" name="Slide Number Placeholder 3"/>
          <p:cNvSpPr>
            <a:spLocks noGrp="1"/>
          </p:cNvSpPr>
          <p:nvPr>
            <p:ph type="sldNum" sz="quarter" idx="10"/>
          </p:nvPr>
        </p:nvSpPr>
        <p:spPr/>
        <p:txBody>
          <a:bodyPr/>
          <a:lstStyle/>
          <a:p>
            <a:fld id="{377E5151-B640-2A44-9ECF-80FACFE3734A}" type="slidenum">
              <a:rPr lang="en-US" smtClean="0"/>
              <a:pPr/>
              <a:t>7</a:t>
            </a:fld>
            <a:endParaRPr lang="en-US" dirty="0"/>
          </a:p>
        </p:txBody>
      </p:sp>
    </p:spTree>
    <p:extLst>
      <p:ext uri="{BB962C8B-B14F-4D97-AF65-F5344CB8AC3E}">
        <p14:creationId xmlns:p14="http://schemas.microsoft.com/office/powerpoint/2010/main" val="142304275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4695" tIns="47347" rIns="94695" bIns="47347"/>
          <a:lstStyle/>
          <a:p>
            <a:r>
              <a:rPr lang="en-US" b="1" dirty="0"/>
              <a:t>Slide 9 Reachback</a:t>
            </a:r>
            <a:endParaRPr lang="en-US" dirty="0"/>
          </a:p>
          <a:p>
            <a:r>
              <a:rPr lang="en-US" sz="1100" dirty="0"/>
              <a:t>As PM I always had risk in my programs. I rarely had enough funding to reduce that risk within the program funds. So I used to write topics in hopes I guessed correctly. Well in some cases I did but usually out of synch when I needed the work done. But I did learn to look at older topics winners and meet some very smart people.  I also looked at other people’s topics.</a:t>
            </a:r>
          </a:p>
          <a:p>
            <a:r>
              <a:rPr lang="en-US" sz="1100" dirty="0"/>
              <a:t>So when a risk came to the point where I needed some work done, I would first look at older topics and see if what I needed was related to the work already accomplished – iaw SBIR Policy directive  if it was a “…logical extension derivation or conclusion to the product or process worked on under prior SBIR contracts”.  </a:t>
            </a:r>
          </a:p>
          <a:p>
            <a:r>
              <a:rPr lang="en-US" sz="1100" dirty="0"/>
              <a:t>If you read the documents I noted earlier you will see that the rules do not always tell you what you can do.  For instance there is no time limit between Phase 1 and Phase2 and Phase3.  A Phase 1 winner in 2005 is always a winner – if they went to Phase 2 or not.  Ditto for a Phase 2 winner who never went to Phase 3.     </a:t>
            </a:r>
          </a:p>
          <a:p>
            <a:r>
              <a:rPr lang="en-US" sz="1100" dirty="0"/>
              <a:t>So when you open your eyes, you realize you have access to every SBIR Phase 1 winner awarded since 1982!  It is quite a discovery.  Just think at NAVSEA alone we averaged say 25 topics a year for 30 years = 750 Topics and on average we awarded 2 winners per topic – I have 1500 winners to choose from!  But because I can draw from any navy or any DOD topic Think 10s of thousands and now we can pull from any agency …..think of even more!</a:t>
            </a:r>
          </a:p>
          <a:p>
            <a:endParaRPr lang="en-US" dirty="0"/>
          </a:p>
        </p:txBody>
      </p:sp>
      <p:sp>
        <p:nvSpPr>
          <p:cNvPr id="4" name="Slide Number Placeholder 3"/>
          <p:cNvSpPr>
            <a:spLocks noGrp="1"/>
          </p:cNvSpPr>
          <p:nvPr>
            <p:ph type="sldNum" sz="quarter" idx="10"/>
          </p:nvPr>
        </p:nvSpPr>
        <p:spPr/>
        <p:txBody>
          <a:bodyPr/>
          <a:lstStyle/>
          <a:p>
            <a:fld id="{D08C6E7A-0734-C642-979E-BCD02AF86444}"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18259413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4695" tIns="47347" rIns="94695" bIns="47347"/>
          <a:lstStyle/>
          <a:p>
            <a:r>
              <a:rPr lang="en-US" b="1" dirty="0"/>
              <a:t>Slide 9 Reachback</a:t>
            </a:r>
            <a:endParaRPr lang="en-US" dirty="0"/>
          </a:p>
          <a:p>
            <a:r>
              <a:rPr lang="en-US" sz="1100" dirty="0"/>
              <a:t>As PM I always had risk in my programs. I rarely had enough funding to reduce that risk within the program funds. So I used to write topics in hopes I guessed correctly. Well in some cases I did but usually out of synch when I needed the work done. But I did learn to look at older topics winners and meet some very smart people.  I also looked at other people’s topics.</a:t>
            </a:r>
          </a:p>
          <a:p>
            <a:r>
              <a:rPr lang="en-US" sz="1100" dirty="0"/>
              <a:t>So when a risk came to the point where I needed some work done, I would first look at older topics and see if what I needed was related to the work already accomplished – iaw SBIR Policy directive  if it was a “…logical extension derivation or conclusion to the product or process worked on under prior SBIR contracts”.  </a:t>
            </a:r>
          </a:p>
          <a:p>
            <a:r>
              <a:rPr lang="en-US" sz="1100" dirty="0"/>
              <a:t>If you read the documents I noted earlier you will see that the rules do not always tell you what you can do.  For instance there is no time limit between Phase 1 and Phase2 and Phase3.  A Phase 1 winner in 2005 is always a winner – if they went to Phase 2 or not.  Ditto for a Phase 2 winner who never went to Phase 3.     </a:t>
            </a:r>
          </a:p>
          <a:p>
            <a:r>
              <a:rPr lang="en-US" sz="1100" dirty="0"/>
              <a:t>So when you open your eyes, you realize you have access to every SBIR Phase 1 winner awarded since 1982!  It is quite a discovery.  Just think at NAVSEA alone we averaged say 25 topics a year for 30 years = 750 Topics and on average we awarded 2 winners per topic – I have 1500 winners to choose from!  But because I can draw from any navy or any DOD topic Think 10s of thousands and now we can pull from any agency …..think of even more!</a:t>
            </a:r>
          </a:p>
          <a:p>
            <a:endParaRPr lang="en-US" dirty="0"/>
          </a:p>
        </p:txBody>
      </p:sp>
      <p:sp>
        <p:nvSpPr>
          <p:cNvPr id="4" name="Slide Number Placeholder 3"/>
          <p:cNvSpPr>
            <a:spLocks noGrp="1"/>
          </p:cNvSpPr>
          <p:nvPr>
            <p:ph type="sldNum" sz="quarter" idx="10"/>
          </p:nvPr>
        </p:nvSpPr>
        <p:spPr/>
        <p:txBody>
          <a:bodyPr/>
          <a:lstStyle/>
          <a:p>
            <a:pPr defTabSz="946955">
              <a:defRPr/>
            </a:pPr>
            <a:fld id="{D08C6E7A-0734-C642-979E-BCD02AF86444}" type="slidenum">
              <a:rPr lang="en-US">
                <a:solidFill>
                  <a:prstClr val="black"/>
                </a:solidFill>
              </a:rPr>
              <a:pPr defTabSz="946955">
                <a:defRPr/>
              </a:pPr>
              <a:t>10</a:t>
            </a:fld>
            <a:endParaRPr lang="en-US" dirty="0">
              <a:solidFill>
                <a:prstClr val="black"/>
              </a:solidFill>
            </a:endParaRPr>
          </a:p>
        </p:txBody>
      </p:sp>
    </p:spTree>
    <p:extLst>
      <p:ext uri="{BB962C8B-B14F-4D97-AF65-F5344CB8AC3E}">
        <p14:creationId xmlns:p14="http://schemas.microsoft.com/office/powerpoint/2010/main" val="2150175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3786" tIns="46893" rIns="93786" bIns="46893"/>
          <a:lstStyle/>
          <a:p>
            <a:r>
              <a:rPr lang="en-US" dirty="0"/>
              <a:t>Start-ups</a:t>
            </a:r>
            <a:r>
              <a:rPr lang="en-US" baseline="0" dirty="0"/>
              <a:t> and small business from across the country have s</a:t>
            </a:r>
            <a:r>
              <a:rPr lang="en-US" dirty="0"/>
              <a:t>uccessfully transitioned their technology to the</a:t>
            </a:r>
            <a:r>
              <a:rPr lang="en-US" baseline="0" dirty="0"/>
              <a:t> </a:t>
            </a:r>
            <a:r>
              <a:rPr lang="en-US" dirty="0"/>
              <a:t>NAVY.  All but 13 states (gray shading) have Phase III transition</a:t>
            </a:r>
            <a:r>
              <a:rPr lang="en-US" baseline="0" dirty="0"/>
              <a:t> over the past 5 years.</a:t>
            </a:r>
            <a:br>
              <a:rPr lang="en-US" dirty="0"/>
            </a:br>
            <a:endParaRPr lang="en-US" dirty="0"/>
          </a:p>
          <a:p>
            <a:endParaRPr lang="en-US" dirty="0"/>
          </a:p>
        </p:txBody>
      </p:sp>
      <p:sp>
        <p:nvSpPr>
          <p:cNvPr id="4" name="Slide Number Placeholder 3"/>
          <p:cNvSpPr>
            <a:spLocks noGrp="1"/>
          </p:cNvSpPr>
          <p:nvPr>
            <p:ph type="sldNum" sz="quarter" idx="10"/>
          </p:nvPr>
        </p:nvSpPr>
        <p:spPr/>
        <p:txBody>
          <a:bodyPr/>
          <a:lstStyle/>
          <a:p>
            <a:fld id="{98490AB0-7794-4685-9770-2239597D43FB}" type="slidenum">
              <a:rPr lang="en-US" smtClean="0"/>
              <a:t>12</a:t>
            </a:fld>
            <a:endParaRPr lang="en-US" dirty="0"/>
          </a:p>
        </p:txBody>
      </p:sp>
    </p:spTree>
    <p:extLst>
      <p:ext uri="{BB962C8B-B14F-4D97-AF65-F5344CB8AC3E}">
        <p14:creationId xmlns:p14="http://schemas.microsoft.com/office/powerpoint/2010/main" val="7300160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lIns="93786" tIns="46893" rIns="93786" bIns="46893"/>
          <a:lstStyle/>
          <a:p>
            <a:r>
              <a:rPr lang="en-US" dirty="0"/>
              <a:t>Same Phase III transition data set as the previous</a:t>
            </a:r>
            <a:r>
              <a:rPr lang="en-US" baseline="0" dirty="0"/>
              <a:t> Transition by State slide but showing the NAVY Program Offices where the SBIR/STTR-developed technology transitioned.</a:t>
            </a:r>
            <a:endParaRPr lang="en-US" dirty="0"/>
          </a:p>
        </p:txBody>
      </p:sp>
      <p:sp>
        <p:nvSpPr>
          <p:cNvPr id="4" name="Slide Number Placeholder 3"/>
          <p:cNvSpPr>
            <a:spLocks noGrp="1"/>
          </p:cNvSpPr>
          <p:nvPr>
            <p:ph type="sldNum" sz="quarter" idx="10"/>
          </p:nvPr>
        </p:nvSpPr>
        <p:spPr/>
        <p:txBody>
          <a:bodyPr/>
          <a:lstStyle/>
          <a:p>
            <a:fld id="{98490AB0-7794-4685-9770-2239597D43FB}" type="slidenum">
              <a:rPr lang="en-US" smtClean="0"/>
              <a:t>13</a:t>
            </a:fld>
            <a:endParaRPr lang="en-US" dirty="0"/>
          </a:p>
        </p:txBody>
      </p:sp>
    </p:spTree>
    <p:extLst>
      <p:ext uri="{BB962C8B-B14F-4D97-AF65-F5344CB8AC3E}">
        <p14:creationId xmlns:p14="http://schemas.microsoft.com/office/powerpoint/2010/main" val="9890096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Slide Image Placeholder 1"/>
          <p:cNvSpPr>
            <a:spLocks noGrp="1" noRot="1" noChangeAspect="1" noTextEdit="1"/>
          </p:cNvSpPr>
          <p:nvPr>
            <p:ph type="sldImg"/>
          </p:nvPr>
        </p:nvSpPr>
        <p:spPr>
          <a:xfrm>
            <a:off x="1239838" y="714375"/>
            <a:ext cx="4760912" cy="3570288"/>
          </a:xfrm>
          <a:ln/>
        </p:spPr>
      </p:sp>
      <p:sp>
        <p:nvSpPr>
          <p:cNvPr id="29699" name="Notes Placeholder 2"/>
          <p:cNvSpPr>
            <a:spLocks noGrp="1"/>
          </p:cNvSpPr>
          <p:nvPr>
            <p:ph type="body" idx="1"/>
          </p:nvPr>
        </p:nvSpPr>
        <p:spPr>
          <a:noFill/>
          <a:ln/>
        </p:spPr>
        <p:txBody>
          <a:bodyPr lIns="94578" tIns="47290" rIns="94578" bIns="47290"/>
          <a:lstStyle/>
          <a:p>
            <a:pPr eaLnBrk="1" hangingPunct="1"/>
            <a:r>
              <a:rPr lang="en-US" dirty="0"/>
              <a:t>Here you can see the NAVSEA SBIR Functional Organization with the names of the Technical Managers for each PEO. We report up to ONR with runs the SBIR program for Big Navy as a whole. </a:t>
            </a:r>
          </a:p>
        </p:txBody>
      </p:sp>
      <p:sp>
        <p:nvSpPr>
          <p:cNvPr id="29700" name="Slide Number Placeholder 3"/>
          <p:cNvSpPr txBox="1">
            <a:spLocks noGrp="1"/>
          </p:cNvSpPr>
          <p:nvPr/>
        </p:nvSpPr>
        <p:spPr bwMode="auto">
          <a:xfrm>
            <a:off x="4097428" y="9041105"/>
            <a:ext cx="3134386" cy="477300"/>
          </a:xfrm>
          <a:prstGeom prst="rect">
            <a:avLst/>
          </a:prstGeom>
          <a:noFill/>
          <a:ln w="9525">
            <a:noFill/>
            <a:miter lim="800000"/>
            <a:headEnd/>
            <a:tailEnd/>
          </a:ln>
        </p:spPr>
        <p:txBody>
          <a:bodyPr lIns="94578" tIns="47290" rIns="94578" bIns="47290" anchor="b"/>
          <a:lstStyle/>
          <a:p>
            <a:pPr algn="r"/>
            <a:fld id="{3169FD7E-BC99-4821-82FD-8AD5111DA43A}" type="slidenum">
              <a:rPr lang="en-US" sz="1200"/>
              <a:pPr algn="r"/>
              <a:t>14</a:t>
            </a:fld>
            <a:endParaRPr lang="en-US" sz="1200" dirty="0"/>
          </a:p>
        </p:txBody>
      </p:sp>
    </p:spTree>
    <p:extLst>
      <p:ext uri="{BB962C8B-B14F-4D97-AF65-F5344CB8AC3E}">
        <p14:creationId xmlns:p14="http://schemas.microsoft.com/office/powerpoint/2010/main" val="80225321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4.png"/><Relationship Id="rId7" Type="http://schemas.openxmlformats.org/officeDocument/2006/relationships/image" Target="../media/image8.jpeg"/><Relationship Id="rId2" Type="http://schemas.openxmlformats.org/officeDocument/2006/relationships/image" Target="../media/image3.png"/><Relationship Id="rId1" Type="http://schemas.openxmlformats.org/officeDocument/2006/relationships/slideMaster" Target="../slideMasters/slideMaster1.xml"/><Relationship Id="rId6" Type="http://schemas.openxmlformats.org/officeDocument/2006/relationships/image" Target="../media/image7.jpeg"/><Relationship Id="rId5" Type="http://schemas.openxmlformats.org/officeDocument/2006/relationships/image" Target="../media/image6.jpeg"/><Relationship Id="rId4" Type="http://schemas.openxmlformats.org/officeDocument/2006/relationships/image" Target="../media/image5.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2"/>
          <p:cNvSpPr>
            <a:spLocks noChangeArrowheads="1"/>
          </p:cNvSpPr>
          <p:nvPr userDrawn="1"/>
        </p:nvSpPr>
        <p:spPr bwMode="auto">
          <a:xfrm>
            <a:off x="2286000" y="0"/>
            <a:ext cx="6858000" cy="971550"/>
          </a:xfrm>
          <a:prstGeom prst="rect">
            <a:avLst/>
          </a:prstGeom>
          <a:solidFill>
            <a:srgbClr val="3366CC">
              <a:alpha val="20000"/>
            </a:srgbClr>
          </a:solidFill>
          <a:ln w="9525">
            <a:noFill/>
            <a:miter lim="800000"/>
            <a:headEnd/>
            <a:tailEnd/>
          </a:ln>
          <a:effectLst/>
        </p:spPr>
        <p:txBody>
          <a:bodyPr wrap="none" anchor="ctr"/>
          <a:lstStyle/>
          <a:p>
            <a:pPr algn="ctr" eaLnBrk="0" hangingPunct="0">
              <a:defRPr/>
            </a:pPr>
            <a:endParaRPr lang="en-US" sz="3200" dirty="0">
              <a:solidFill>
                <a:srgbClr val="000000"/>
              </a:solidFill>
              <a:latin typeface="Arial" pitchFamily="-107" charset="0"/>
              <a:ea typeface="Arial" pitchFamily="-107" charset="0"/>
            </a:endParaRPr>
          </a:p>
        </p:txBody>
      </p:sp>
      <p:sp>
        <p:nvSpPr>
          <p:cNvPr id="5" name="Rectangle 3"/>
          <p:cNvSpPr>
            <a:spLocks noChangeArrowheads="1"/>
          </p:cNvSpPr>
          <p:nvPr userDrawn="1"/>
        </p:nvSpPr>
        <p:spPr bwMode="auto">
          <a:xfrm>
            <a:off x="2219325" y="939800"/>
            <a:ext cx="6924675" cy="103188"/>
          </a:xfrm>
          <a:prstGeom prst="rect">
            <a:avLst/>
          </a:prstGeom>
          <a:gradFill rotWithShape="1">
            <a:gsLst>
              <a:gs pos="0">
                <a:srgbClr val="6699FF"/>
              </a:gs>
              <a:gs pos="100000">
                <a:schemeClr val="accent2"/>
              </a:gs>
            </a:gsLst>
            <a:lin ang="0" scaled="1"/>
          </a:gradFill>
          <a:ln w="9525">
            <a:noFill/>
            <a:miter lim="800000"/>
            <a:headEnd/>
            <a:tailEnd/>
          </a:ln>
          <a:effectLst/>
        </p:spPr>
        <p:txBody>
          <a:bodyPr wrap="none" anchor="ctr"/>
          <a:lstStyle/>
          <a:p>
            <a:pPr algn="ctr" eaLnBrk="0" hangingPunct="0">
              <a:defRPr/>
            </a:pPr>
            <a:endParaRPr lang="en-US" sz="3200" dirty="0">
              <a:solidFill>
                <a:srgbClr val="000000"/>
              </a:solidFill>
              <a:latin typeface="Arial" pitchFamily="-107" charset="0"/>
              <a:ea typeface="Arial" pitchFamily="-107" charset="0"/>
            </a:endParaRPr>
          </a:p>
        </p:txBody>
      </p:sp>
      <p:sp>
        <p:nvSpPr>
          <p:cNvPr id="6" name="Rectangle 4"/>
          <p:cNvSpPr>
            <a:spLocks noChangeArrowheads="1"/>
          </p:cNvSpPr>
          <p:nvPr userDrawn="1"/>
        </p:nvSpPr>
        <p:spPr bwMode="auto">
          <a:xfrm>
            <a:off x="2219325" y="1052513"/>
            <a:ext cx="6924675" cy="103187"/>
          </a:xfrm>
          <a:prstGeom prst="rect">
            <a:avLst/>
          </a:prstGeom>
          <a:gradFill rotWithShape="1">
            <a:gsLst>
              <a:gs pos="0">
                <a:schemeClr val="accent2"/>
              </a:gs>
              <a:gs pos="100000">
                <a:srgbClr val="6699FF"/>
              </a:gs>
            </a:gsLst>
            <a:lin ang="0" scaled="1"/>
          </a:gradFill>
          <a:ln w="9525" algn="ctr">
            <a:noFill/>
            <a:miter lim="800000"/>
            <a:headEnd/>
            <a:tailEnd/>
          </a:ln>
          <a:effectLst/>
        </p:spPr>
        <p:txBody>
          <a:bodyPr wrap="none" anchor="ctr"/>
          <a:lstStyle/>
          <a:p>
            <a:pPr algn="ctr" eaLnBrk="0" hangingPunct="0">
              <a:defRPr/>
            </a:pPr>
            <a:endParaRPr lang="en-US" sz="3200" dirty="0">
              <a:solidFill>
                <a:srgbClr val="000000"/>
              </a:solidFill>
              <a:latin typeface="Arial" pitchFamily="-107" charset="0"/>
              <a:ea typeface="Arial" pitchFamily="-107" charset="0"/>
            </a:endParaRPr>
          </a:p>
        </p:txBody>
      </p:sp>
      <p:sp>
        <p:nvSpPr>
          <p:cNvPr id="7" name="Rectangle 5"/>
          <p:cNvSpPr>
            <a:spLocks noChangeArrowheads="1"/>
          </p:cNvSpPr>
          <p:nvPr userDrawn="1"/>
        </p:nvSpPr>
        <p:spPr bwMode="auto">
          <a:xfrm>
            <a:off x="2219325" y="1163638"/>
            <a:ext cx="6924675" cy="103187"/>
          </a:xfrm>
          <a:prstGeom prst="rect">
            <a:avLst/>
          </a:prstGeom>
          <a:gradFill rotWithShape="1">
            <a:gsLst>
              <a:gs pos="0">
                <a:srgbClr val="6699FF"/>
              </a:gs>
              <a:gs pos="100000">
                <a:schemeClr val="accent2"/>
              </a:gs>
            </a:gsLst>
            <a:lin ang="0" scaled="1"/>
          </a:gradFill>
          <a:ln w="9525" algn="ctr">
            <a:noFill/>
            <a:miter lim="800000"/>
            <a:headEnd/>
            <a:tailEnd/>
          </a:ln>
          <a:effectLst/>
        </p:spPr>
        <p:txBody>
          <a:bodyPr wrap="none" anchor="ctr"/>
          <a:lstStyle/>
          <a:p>
            <a:pPr algn="ctr" eaLnBrk="0" hangingPunct="0">
              <a:defRPr/>
            </a:pPr>
            <a:endParaRPr lang="en-US" sz="3200" dirty="0">
              <a:solidFill>
                <a:srgbClr val="000000"/>
              </a:solidFill>
              <a:latin typeface="Arial" pitchFamily="-107" charset="0"/>
              <a:ea typeface="Arial" pitchFamily="-107" charset="0"/>
            </a:endParaRPr>
          </a:p>
        </p:txBody>
      </p:sp>
      <p:pic>
        <p:nvPicPr>
          <p:cNvPr id="8" name="Picture 8" descr="Logo - PEO Ships"/>
          <p:cNvPicPr>
            <a:picLocks noChangeAspect="1" noChangeArrowheads="1"/>
          </p:cNvPicPr>
          <p:nvPr userDrawn="1"/>
        </p:nvPicPr>
        <p:blipFill>
          <a:blip r:embed="rId2" cstate="print"/>
          <a:srcRect/>
          <a:stretch>
            <a:fillRect/>
          </a:stretch>
        </p:blipFill>
        <p:spPr bwMode="auto">
          <a:xfrm>
            <a:off x="6677025" y="187325"/>
            <a:ext cx="595313" cy="595313"/>
          </a:xfrm>
          <a:prstGeom prst="rect">
            <a:avLst/>
          </a:prstGeom>
          <a:noFill/>
          <a:ln w="9525">
            <a:noFill/>
            <a:miter lim="800000"/>
            <a:headEnd/>
            <a:tailEnd/>
          </a:ln>
          <a:effectLst>
            <a:outerShdw dist="35921" dir="2700000" algn="ctr" rotWithShape="0">
              <a:schemeClr val="tx2">
                <a:alpha val="50000"/>
              </a:schemeClr>
            </a:outerShdw>
          </a:effectLst>
        </p:spPr>
      </p:pic>
      <p:pic>
        <p:nvPicPr>
          <p:cNvPr id="9" name="Picture 9" descr="peo-sub"/>
          <p:cNvPicPr>
            <a:picLocks noChangeAspect="1" noChangeArrowheads="1"/>
          </p:cNvPicPr>
          <p:nvPr userDrawn="1"/>
        </p:nvPicPr>
        <p:blipFill>
          <a:blip r:embed="rId3" cstate="print"/>
          <a:srcRect/>
          <a:stretch>
            <a:fillRect/>
          </a:stretch>
        </p:blipFill>
        <p:spPr bwMode="auto">
          <a:xfrm>
            <a:off x="7847013" y="134938"/>
            <a:ext cx="639762" cy="639762"/>
          </a:xfrm>
          <a:prstGeom prst="rect">
            <a:avLst/>
          </a:prstGeom>
          <a:noFill/>
          <a:ln w="9525">
            <a:noFill/>
            <a:miter lim="800000"/>
            <a:headEnd/>
            <a:tailEnd/>
          </a:ln>
          <a:effectLst>
            <a:outerShdw dist="35921" dir="2700000" algn="ctr" rotWithShape="0">
              <a:schemeClr val="tx2">
                <a:alpha val="50000"/>
              </a:schemeClr>
            </a:outerShdw>
          </a:effectLst>
        </p:spPr>
      </p:pic>
      <p:pic>
        <p:nvPicPr>
          <p:cNvPr id="10" name="Picture 10" descr="PEO-IWS-Logo-HighRez"/>
          <p:cNvPicPr>
            <a:picLocks noChangeAspect="1" noChangeArrowheads="1"/>
          </p:cNvPicPr>
          <p:nvPr userDrawn="1"/>
        </p:nvPicPr>
        <p:blipFill>
          <a:blip r:embed="rId4" cstate="print"/>
          <a:srcRect/>
          <a:stretch>
            <a:fillRect/>
          </a:stretch>
        </p:blipFill>
        <p:spPr bwMode="auto">
          <a:xfrm>
            <a:off x="4262438" y="127000"/>
            <a:ext cx="669925" cy="669925"/>
          </a:xfrm>
          <a:prstGeom prst="rect">
            <a:avLst/>
          </a:prstGeom>
          <a:noFill/>
          <a:ln w="9525">
            <a:noFill/>
            <a:miter lim="800000"/>
            <a:headEnd/>
            <a:tailEnd/>
          </a:ln>
          <a:effectLst>
            <a:outerShdw dist="35921" dir="2700000" algn="ctr" rotWithShape="0">
              <a:schemeClr val="tx2">
                <a:alpha val="50000"/>
              </a:schemeClr>
            </a:outerShdw>
          </a:effectLst>
        </p:spPr>
      </p:pic>
      <p:grpSp>
        <p:nvGrpSpPr>
          <p:cNvPr id="11" name="Group 11"/>
          <p:cNvGrpSpPr>
            <a:grpSpLocks noChangeAspect="1"/>
          </p:cNvGrpSpPr>
          <p:nvPr userDrawn="1"/>
        </p:nvGrpSpPr>
        <p:grpSpPr bwMode="auto">
          <a:xfrm>
            <a:off x="3184525" y="131763"/>
            <a:ext cx="661988" cy="661987"/>
            <a:chOff x="5136" y="0"/>
            <a:chExt cx="498" cy="493"/>
          </a:xfrm>
        </p:grpSpPr>
        <p:sp>
          <p:nvSpPr>
            <p:cNvPr id="12" name="Oval 12"/>
            <p:cNvSpPr>
              <a:spLocks noChangeAspect="1" noChangeArrowheads="1"/>
            </p:cNvSpPr>
            <p:nvPr/>
          </p:nvSpPr>
          <p:spPr bwMode="auto">
            <a:xfrm>
              <a:off x="5152" y="14"/>
              <a:ext cx="468" cy="462"/>
            </a:xfrm>
            <a:prstGeom prst="ellipse">
              <a:avLst/>
            </a:prstGeom>
            <a:solidFill>
              <a:schemeClr val="bg1"/>
            </a:solidFill>
            <a:ln w="9525">
              <a:noFill/>
              <a:round/>
              <a:headEnd/>
              <a:tailEnd/>
            </a:ln>
            <a:effectLst>
              <a:outerShdw blurRad="63500" dist="63500" dir="2212194" algn="ctr" rotWithShape="0">
                <a:srgbClr val="000000">
                  <a:alpha val="50000"/>
                </a:srgbClr>
              </a:outerShdw>
            </a:effectLst>
          </p:spPr>
          <p:txBody>
            <a:bodyPr anchor="ctr">
              <a:spAutoFit/>
            </a:bodyPr>
            <a:lstStyle/>
            <a:p>
              <a:pPr algn="ctr" eaLnBrk="0" hangingPunct="0">
                <a:defRPr/>
              </a:pPr>
              <a:endParaRPr lang="en-US" sz="3200" dirty="0">
                <a:solidFill>
                  <a:srgbClr val="000000"/>
                </a:solidFill>
                <a:latin typeface="Arial" pitchFamily="-107" charset="0"/>
                <a:ea typeface="Arial" pitchFamily="-107" charset="0"/>
              </a:endParaRPr>
            </a:p>
          </p:txBody>
        </p:sp>
        <p:pic>
          <p:nvPicPr>
            <p:cNvPr id="13" name="Picture 13" descr="Untitled-1 copy"/>
            <p:cNvPicPr>
              <a:picLocks noChangeAspect="1" noChangeArrowheads="1"/>
            </p:cNvPicPr>
            <p:nvPr/>
          </p:nvPicPr>
          <p:blipFill>
            <a:blip cstate="print">
              <a:clrChange>
                <a:clrFrom>
                  <a:srgbClr val="FFFFFF"/>
                </a:clrFrom>
                <a:clrTo>
                  <a:srgbClr val="FFFFFF">
                    <a:alpha val="0"/>
                  </a:srgbClr>
                </a:clrTo>
              </a:clrChange>
            </a:blip>
            <a:srcRect/>
            <a:stretch>
              <a:fillRect/>
            </a:stretch>
          </p:blipFill>
          <p:spPr bwMode="auto">
            <a:xfrm>
              <a:off x="5136" y="0"/>
              <a:ext cx="498" cy="493"/>
            </a:xfrm>
            <a:prstGeom prst="rect">
              <a:avLst/>
            </a:prstGeom>
            <a:noFill/>
            <a:ln w="9525">
              <a:noFill/>
              <a:miter lim="800000"/>
              <a:headEnd/>
              <a:tailEnd/>
            </a:ln>
          </p:spPr>
        </p:pic>
      </p:grpSp>
      <p:sp>
        <p:nvSpPr>
          <p:cNvPr id="15" name="Rectangle 15"/>
          <p:cNvSpPr>
            <a:spLocks noChangeArrowheads="1"/>
          </p:cNvSpPr>
          <p:nvPr userDrawn="1"/>
        </p:nvSpPr>
        <p:spPr bwMode="auto">
          <a:xfrm flipH="1">
            <a:off x="2508250" y="0"/>
            <a:ext cx="111125" cy="1289050"/>
          </a:xfrm>
          <a:prstGeom prst="rect">
            <a:avLst/>
          </a:prstGeom>
          <a:gradFill rotWithShape="1">
            <a:gsLst>
              <a:gs pos="0">
                <a:schemeClr val="bg1">
                  <a:alpha val="0"/>
                </a:schemeClr>
              </a:gs>
              <a:gs pos="100000">
                <a:schemeClr val="bg1">
                  <a:gamma/>
                  <a:tint val="98824"/>
                  <a:invGamma/>
                </a:schemeClr>
              </a:gs>
            </a:gsLst>
            <a:lin ang="0" scaled="1"/>
          </a:gradFill>
          <a:ln w="9525">
            <a:noFill/>
            <a:miter lim="800000"/>
            <a:headEnd/>
            <a:tailEnd/>
          </a:ln>
          <a:effectLst/>
        </p:spPr>
        <p:txBody>
          <a:bodyPr wrap="none" anchor="ctr"/>
          <a:lstStyle/>
          <a:p>
            <a:pPr algn="ctr" eaLnBrk="0" hangingPunct="0">
              <a:defRPr/>
            </a:pPr>
            <a:endParaRPr lang="en-US" sz="3200" dirty="0">
              <a:solidFill>
                <a:srgbClr val="000000"/>
              </a:solidFill>
              <a:latin typeface="Arial" pitchFamily="-107" charset="0"/>
              <a:ea typeface="Arial" pitchFamily="-107" charset="0"/>
            </a:endParaRPr>
          </a:p>
        </p:txBody>
      </p:sp>
      <p:pic>
        <p:nvPicPr>
          <p:cNvPr id="16" name="Picture 16" descr="corporate-color"/>
          <p:cNvPicPr>
            <a:picLocks noChangeAspect="1" noChangeArrowheads="1"/>
          </p:cNvPicPr>
          <p:nvPr userDrawn="1"/>
        </p:nvPicPr>
        <p:blipFill>
          <a:blip r:embed="rId5" cstate="print"/>
          <a:srcRect/>
          <a:stretch>
            <a:fillRect/>
          </a:stretch>
        </p:blipFill>
        <p:spPr bwMode="auto">
          <a:xfrm>
            <a:off x="4578350" y="1370013"/>
            <a:ext cx="2514600" cy="1144587"/>
          </a:xfrm>
          <a:prstGeom prst="rect">
            <a:avLst/>
          </a:prstGeom>
          <a:noFill/>
          <a:ln w="9525">
            <a:noFill/>
            <a:miter lim="800000"/>
            <a:headEnd/>
            <a:tailEnd/>
          </a:ln>
        </p:spPr>
      </p:pic>
      <p:pic>
        <p:nvPicPr>
          <p:cNvPr id="17" name="Picture 17" descr="CNOBriefCollage2"/>
          <p:cNvPicPr>
            <a:picLocks noChangeAspect="1" noChangeArrowheads="1"/>
          </p:cNvPicPr>
          <p:nvPr userDrawn="1"/>
        </p:nvPicPr>
        <p:blipFill>
          <a:blip r:embed="rId6" cstate="print"/>
          <a:srcRect/>
          <a:stretch>
            <a:fillRect/>
          </a:stretch>
        </p:blipFill>
        <p:spPr bwMode="auto">
          <a:xfrm>
            <a:off x="0" y="0"/>
            <a:ext cx="2600325" cy="6858000"/>
          </a:xfrm>
          <a:prstGeom prst="rect">
            <a:avLst/>
          </a:prstGeom>
          <a:noFill/>
          <a:ln w="9525">
            <a:noFill/>
            <a:miter lim="800000"/>
            <a:headEnd/>
            <a:tailEnd/>
          </a:ln>
        </p:spPr>
      </p:pic>
      <p:sp>
        <p:nvSpPr>
          <p:cNvPr id="1130502" name="Rectangle 6"/>
          <p:cNvSpPr>
            <a:spLocks noGrp="1" noChangeArrowheads="1"/>
          </p:cNvSpPr>
          <p:nvPr>
            <p:ph type="ctrTitle"/>
          </p:nvPr>
        </p:nvSpPr>
        <p:spPr>
          <a:xfrm>
            <a:off x="2559050" y="2632075"/>
            <a:ext cx="6584950" cy="2401888"/>
          </a:xfrm>
        </p:spPr>
        <p:txBody>
          <a:bodyPr/>
          <a:lstStyle>
            <a:lvl1pPr>
              <a:defRPr/>
            </a:lvl1pPr>
          </a:lstStyle>
          <a:p>
            <a:endParaRPr lang="en-US"/>
          </a:p>
        </p:txBody>
      </p:sp>
      <p:sp>
        <p:nvSpPr>
          <p:cNvPr id="1130503" name="Rectangle 7"/>
          <p:cNvSpPr>
            <a:spLocks noGrp="1" noChangeArrowheads="1"/>
          </p:cNvSpPr>
          <p:nvPr>
            <p:ph type="subTitle" idx="1"/>
          </p:nvPr>
        </p:nvSpPr>
        <p:spPr>
          <a:xfrm>
            <a:off x="2547938" y="5105400"/>
            <a:ext cx="6570662" cy="1752600"/>
          </a:xfrm>
        </p:spPr>
        <p:txBody>
          <a:bodyPr/>
          <a:lstStyle>
            <a:lvl1pPr marL="0" indent="0" algn="ctr">
              <a:buFontTx/>
              <a:buNone/>
              <a:defRPr/>
            </a:lvl1pPr>
          </a:lstStyle>
          <a:p>
            <a:r>
              <a:rPr lang="en-US"/>
              <a:t>Click to edit Master subtitle style</a:t>
            </a:r>
          </a:p>
        </p:txBody>
      </p:sp>
      <p:grpSp>
        <p:nvGrpSpPr>
          <p:cNvPr id="18" name="Group 17"/>
          <p:cNvGrpSpPr/>
          <p:nvPr userDrawn="1"/>
        </p:nvGrpSpPr>
        <p:grpSpPr>
          <a:xfrm>
            <a:off x="5468326" y="154954"/>
            <a:ext cx="679547" cy="679547"/>
            <a:chOff x="4405025" y="5818908"/>
            <a:chExt cx="872837" cy="872837"/>
          </a:xfrm>
        </p:grpSpPr>
        <p:sp>
          <p:nvSpPr>
            <p:cNvPr id="19" name="Oval 18"/>
            <p:cNvSpPr/>
            <p:nvPr/>
          </p:nvSpPr>
          <p:spPr bwMode="auto">
            <a:xfrm>
              <a:off x="4405744" y="5832764"/>
              <a:ext cx="845127" cy="822305"/>
            </a:xfrm>
            <a:prstGeom prst="ellipse">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spAutoFit/>
            </a:bodyPr>
            <a:lstStyle/>
            <a:p>
              <a:pPr algn="ctr" eaLnBrk="0" hangingPunct="0"/>
              <a:endParaRPr lang="en-US" sz="3200" dirty="0">
                <a:solidFill>
                  <a:srgbClr val="000000"/>
                </a:solidFill>
              </a:endParaRPr>
            </a:p>
          </p:txBody>
        </p:sp>
        <p:pic>
          <p:nvPicPr>
            <p:cNvPr id="20" name="Picture 22" descr="PEO LCS Logo.jpg"/>
            <p:cNvPicPr>
              <a:picLocks noChangeAspect="1"/>
            </p:cNvPicPr>
            <p:nvPr/>
          </p:nvPicPr>
          <p:blipFill>
            <a:blip r:embed="rId7" cstate="print">
              <a:clrChange>
                <a:clrFrom>
                  <a:srgbClr val="FDFDFD"/>
                </a:clrFrom>
                <a:clrTo>
                  <a:srgbClr val="FDFDFD">
                    <a:alpha val="0"/>
                  </a:srgbClr>
                </a:clrTo>
              </a:clrChange>
            </a:blip>
            <a:srcRect/>
            <a:stretch>
              <a:fillRect/>
            </a:stretch>
          </p:blipFill>
          <p:spPr bwMode="auto">
            <a:xfrm>
              <a:off x="4405025" y="5818908"/>
              <a:ext cx="872837" cy="872837"/>
            </a:xfrm>
            <a:prstGeom prst="rect">
              <a:avLst/>
            </a:prstGeom>
            <a:noFill/>
            <a:ln w="9525">
              <a:noFill/>
              <a:miter lim="800000"/>
              <a:headEnd/>
              <a:tailEnd/>
            </a:ln>
          </p:spPr>
        </p:pic>
      </p:grpSp>
    </p:spTree>
    <p:extLst>
      <p:ext uri="{BB962C8B-B14F-4D97-AF65-F5344CB8AC3E}">
        <p14:creationId xmlns:p14="http://schemas.microsoft.com/office/powerpoint/2010/main" val="30517745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0"/>
          </p:nvPr>
        </p:nvSpPr>
        <p:spPr>
          <a:ln/>
        </p:spPr>
        <p:txBody>
          <a:bodyPr/>
          <a:lstStyle>
            <a:lvl1pPr>
              <a:defRPr/>
            </a:lvl1pPr>
          </a:lstStyle>
          <a:p>
            <a:pPr>
              <a:defRPr/>
            </a:pPr>
            <a:fld id="{914622CA-BB01-4D63-BFB0-45DE6EEC8B4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9680722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91338" y="23813"/>
            <a:ext cx="2252662" cy="6611937"/>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131763" y="23813"/>
            <a:ext cx="6607175" cy="6611937"/>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0"/>
          </p:nvPr>
        </p:nvSpPr>
        <p:spPr>
          <a:ln/>
        </p:spPr>
        <p:txBody>
          <a:bodyPr/>
          <a:lstStyle>
            <a:lvl1pPr>
              <a:defRPr/>
            </a:lvl1pPr>
          </a:lstStyle>
          <a:p>
            <a:pPr>
              <a:defRPr/>
            </a:pPr>
            <a:fld id="{98AF1B10-E46F-4257-A62E-ED2BFD70AB35}"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80644283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4" name="Rectangle 2"/>
          <p:cNvSpPr>
            <a:spLocks noChangeArrowheads="1"/>
          </p:cNvSpPr>
          <p:nvPr/>
        </p:nvSpPr>
        <p:spPr bwMode="auto">
          <a:xfrm>
            <a:off x="2286000" y="1"/>
            <a:ext cx="6858000" cy="972110"/>
          </a:xfrm>
          <a:prstGeom prst="rect">
            <a:avLst/>
          </a:prstGeom>
          <a:solidFill>
            <a:srgbClr val="3366CC">
              <a:alpha val="20000"/>
            </a:srgbClr>
          </a:solidFill>
          <a:ln w="9525">
            <a:noFill/>
            <a:miter lim="800000"/>
            <a:headEnd/>
            <a:tailEnd/>
          </a:ln>
          <a:effectLst/>
        </p:spPr>
        <p:txBody>
          <a:bodyPr wrap="none" lIns="91418" tIns="45709" rIns="91418" bIns="45709" anchor="ctr"/>
          <a:lstStyle/>
          <a:p>
            <a:pPr algn="ctr" defTabSz="914186" eaLnBrk="0" hangingPunct="0">
              <a:defRPr/>
            </a:pPr>
            <a:endParaRPr lang="en-US" sz="3200" dirty="0">
              <a:solidFill>
                <a:srgbClr val="000000"/>
              </a:solidFill>
              <a:ea typeface="Arial" charset="0"/>
            </a:endParaRPr>
          </a:p>
        </p:txBody>
      </p:sp>
      <p:sp>
        <p:nvSpPr>
          <p:cNvPr id="5" name="Rectangle 3"/>
          <p:cNvSpPr>
            <a:spLocks noChangeArrowheads="1"/>
          </p:cNvSpPr>
          <p:nvPr/>
        </p:nvSpPr>
        <p:spPr bwMode="auto">
          <a:xfrm>
            <a:off x="2219614" y="939894"/>
            <a:ext cx="6924386" cy="103654"/>
          </a:xfrm>
          <a:prstGeom prst="rect">
            <a:avLst/>
          </a:prstGeom>
          <a:gradFill rotWithShape="1">
            <a:gsLst>
              <a:gs pos="0">
                <a:srgbClr val="6699FF"/>
              </a:gs>
              <a:gs pos="100000">
                <a:schemeClr val="accent2"/>
              </a:gs>
            </a:gsLst>
            <a:lin ang="0" scaled="1"/>
          </a:gradFill>
          <a:ln w="9525">
            <a:noFill/>
            <a:miter lim="800000"/>
            <a:headEnd/>
            <a:tailEnd/>
          </a:ln>
          <a:effectLst/>
        </p:spPr>
        <p:txBody>
          <a:bodyPr wrap="none" lIns="91418" tIns="45709" rIns="91418" bIns="45709" anchor="ctr"/>
          <a:lstStyle/>
          <a:p>
            <a:pPr algn="ctr" defTabSz="914186" eaLnBrk="0" hangingPunct="0">
              <a:defRPr/>
            </a:pPr>
            <a:endParaRPr lang="en-US" sz="3200" dirty="0">
              <a:solidFill>
                <a:srgbClr val="000000"/>
              </a:solidFill>
              <a:ea typeface="Arial" charset="0"/>
            </a:endParaRPr>
          </a:p>
        </p:txBody>
      </p:sp>
      <p:sp>
        <p:nvSpPr>
          <p:cNvPr id="6" name="Rectangle 4"/>
          <p:cNvSpPr>
            <a:spLocks noChangeArrowheads="1"/>
          </p:cNvSpPr>
          <p:nvPr/>
        </p:nvSpPr>
        <p:spPr bwMode="auto">
          <a:xfrm>
            <a:off x="2219614" y="1051953"/>
            <a:ext cx="6924386" cy="103654"/>
          </a:xfrm>
          <a:prstGeom prst="rect">
            <a:avLst/>
          </a:prstGeom>
          <a:gradFill rotWithShape="1">
            <a:gsLst>
              <a:gs pos="0">
                <a:schemeClr val="accent2"/>
              </a:gs>
              <a:gs pos="100000">
                <a:srgbClr val="6699FF"/>
              </a:gs>
            </a:gsLst>
            <a:lin ang="0" scaled="1"/>
          </a:gradFill>
          <a:ln w="9525" algn="ctr">
            <a:noFill/>
            <a:miter lim="800000"/>
            <a:headEnd/>
            <a:tailEnd/>
          </a:ln>
          <a:effectLst/>
        </p:spPr>
        <p:txBody>
          <a:bodyPr wrap="none" lIns="91418" tIns="45709" rIns="91418" bIns="45709" anchor="ctr"/>
          <a:lstStyle/>
          <a:p>
            <a:pPr algn="ctr" defTabSz="914186" eaLnBrk="0" hangingPunct="0">
              <a:defRPr/>
            </a:pPr>
            <a:endParaRPr lang="en-US" sz="3200" dirty="0">
              <a:solidFill>
                <a:srgbClr val="000000"/>
              </a:solidFill>
              <a:ea typeface="Arial" charset="0"/>
            </a:endParaRPr>
          </a:p>
        </p:txBody>
      </p:sp>
      <p:sp>
        <p:nvSpPr>
          <p:cNvPr id="7" name="Rectangle 5"/>
          <p:cNvSpPr>
            <a:spLocks noChangeArrowheads="1"/>
          </p:cNvSpPr>
          <p:nvPr/>
        </p:nvSpPr>
        <p:spPr bwMode="auto">
          <a:xfrm>
            <a:off x="2219614" y="1164012"/>
            <a:ext cx="6924386" cy="102253"/>
          </a:xfrm>
          <a:prstGeom prst="rect">
            <a:avLst/>
          </a:prstGeom>
          <a:gradFill rotWithShape="1">
            <a:gsLst>
              <a:gs pos="0">
                <a:srgbClr val="6699FF"/>
              </a:gs>
              <a:gs pos="100000">
                <a:schemeClr val="accent2"/>
              </a:gs>
            </a:gsLst>
            <a:lin ang="0" scaled="1"/>
          </a:gradFill>
          <a:ln w="9525" algn="ctr">
            <a:noFill/>
            <a:miter lim="800000"/>
            <a:headEnd/>
            <a:tailEnd/>
          </a:ln>
          <a:effectLst/>
        </p:spPr>
        <p:txBody>
          <a:bodyPr wrap="none" lIns="91418" tIns="45709" rIns="91418" bIns="45709" anchor="ctr"/>
          <a:lstStyle/>
          <a:p>
            <a:pPr algn="ctr" defTabSz="914186" eaLnBrk="0" hangingPunct="0">
              <a:defRPr/>
            </a:pPr>
            <a:endParaRPr lang="en-US" sz="3200" dirty="0">
              <a:solidFill>
                <a:srgbClr val="000000"/>
              </a:solidFill>
              <a:ea typeface="Arial" charset="0"/>
            </a:endParaRPr>
          </a:p>
        </p:txBody>
      </p:sp>
      <p:pic>
        <p:nvPicPr>
          <p:cNvPr id="8" name="Picture 8" descr="Logo - PEO Ships"/>
          <p:cNvPicPr>
            <a:picLocks noChangeAspect="1" noChangeArrowheads="1"/>
          </p:cNvPicPr>
          <p:nvPr/>
        </p:nvPicPr>
        <p:blipFill>
          <a:blip r:embed="rId2" cstate="print"/>
          <a:srcRect/>
          <a:stretch>
            <a:fillRect/>
          </a:stretch>
        </p:blipFill>
        <p:spPr bwMode="auto">
          <a:xfrm>
            <a:off x="6677603" y="187699"/>
            <a:ext cx="594591" cy="595313"/>
          </a:xfrm>
          <a:prstGeom prst="rect">
            <a:avLst/>
          </a:prstGeom>
          <a:noFill/>
          <a:ln w="9525">
            <a:noFill/>
            <a:miter lim="800000"/>
            <a:headEnd/>
            <a:tailEnd/>
          </a:ln>
          <a:effectLst>
            <a:outerShdw dist="35921" dir="2700000" algn="ctr" rotWithShape="0">
              <a:schemeClr val="tx2">
                <a:alpha val="50000"/>
              </a:schemeClr>
            </a:outerShdw>
          </a:effectLst>
        </p:spPr>
      </p:pic>
      <p:pic>
        <p:nvPicPr>
          <p:cNvPr id="9" name="Picture 9" descr="peo-sub"/>
          <p:cNvPicPr>
            <a:picLocks noChangeAspect="1" noChangeArrowheads="1"/>
          </p:cNvPicPr>
          <p:nvPr/>
        </p:nvPicPr>
        <p:blipFill>
          <a:blip r:embed="rId3" cstate="print"/>
          <a:srcRect/>
          <a:stretch>
            <a:fillRect/>
          </a:stretch>
        </p:blipFill>
        <p:spPr bwMode="auto">
          <a:xfrm>
            <a:off x="7846580" y="134471"/>
            <a:ext cx="640773" cy="640136"/>
          </a:xfrm>
          <a:prstGeom prst="rect">
            <a:avLst/>
          </a:prstGeom>
          <a:noFill/>
          <a:ln w="9525">
            <a:noFill/>
            <a:miter lim="800000"/>
            <a:headEnd/>
            <a:tailEnd/>
          </a:ln>
          <a:effectLst>
            <a:outerShdw dist="35921" dir="2700000" algn="ctr" rotWithShape="0">
              <a:schemeClr val="tx2">
                <a:alpha val="50000"/>
              </a:schemeClr>
            </a:outerShdw>
          </a:effectLst>
        </p:spPr>
      </p:pic>
      <p:pic>
        <p:nvPicPr>
          <p:cNvPr id="10" name="Picture 10" descr="PEO-IWS-Logo-HighRez"/>
          <p:cNvPicPr>
            <a:picLocks noChangeAspect="1" noChangeArrowheads="1"/>
          </p:cNvPicPr>
          <p:nvPr/>
        </p:nvPicPr>
        <p:blipFill>
          <a:blip r:embed="rId4" cstate="print"/>
          <a:srcRect/>
          <a:stretch>
            <a:fillRect/>
          </a:stretch>
        </p:blipFill>
        <p:spPr bwMode="auto">
          <a:xfrm>
            <a:off x="4263159" y="127468"/>
            <a:ext cx="669636" cy="669551"/>
          </a:xfrm>
          <a:prstGeom prst="rect">
            <a:avLst/>
          </a:prstGeom>
          <a:noFill/>
          <a:ln w="9525">
            <a:noFill/>
            <a:miter lim="800000"/>
            <a:headEnd/>
            <a:tailEnd/>
          </a:ln>
          <a:effectLst>
            <a:outerShdw dist="35921" dir="2700000" algn="ctr" rotWithShape="0">
              <a:schemeClr val="tx2">
                <a:alpha val="50000"/>
              </a:schemeClr>
            </a:outerShdw>
          </a:effectLst>
        </p:spPr>
      </p:pic>
      <p:sp>
        <p:nvSpPr>
          <p:cNvPr id="15" name="Rectangle 15"/>
          <p:cNvSpPr>
            <a:spLocks noChangeArrowheads="1"/>
          </p:cNvSpPr>
          <p:nvPr/>
        </p:nvSpPr>
        <p:spPr bwMode="auto">
          <a:xfrm flipH="1">
            <a:off x="2508250" y="0"/>
            <a:ext cx="111125" cy="1288676"/>
          </a:xfrm>
          <a:prstGeom prst="rect">
            <a:avLst/>
          </a:prstGeom>
          <a:gradFill rotWithShape="1">
            <a:gsLst>
              <a:gs pos="0">
                <a:schemeClr val="bg1">
                  <a:alpha val="0"/>
                </a:schemeClr>
              </a:gs>
              <a:gs pos="100000">
                <a:schemeClr val="bg1">
                  <a:gamma/>
                  <a:tint val="98824"/>
                  <a:invGamma/>
                </a:schemeClr>
              </a:gs>
            </a:gsLst>
            <a:lin ang="0" scaled="1"/>
          </a:gradFill>
          <a:ln w="9525">
            <a:noFill/>
            <a:miter lim="800000"/>
            <a:headEnd/>
            <a:tailEnd/>
          </a:ln>
          <a:effectLst/>
        </p:spPr>
        <p:txBody>
          <a:bodyPr wrap="none" lIns="91418" tIns="45709" rIns="91418" bIns="45709" anchor="ctr"/>
          <a:lstStyle/>
          <a:p>
            <a:pPr algn="ctr" defTabSz="914186" eaLnBrk="0" hangingPunct="0">
              <a:defRPr/>
            </a:pPr>
            <a:endParaRPr lang="en-US" sz="3200" dirty="0">
              <a:solidFill>
                <a:srgbClr val="000000"/>
              </a:solidFill>
              <a:ea typeface="Arial" charset="0"/>
            </a:endParaRPr>
          </a:p>
        </p:txBody>
      </p:sp>
      <p:pic>
        <p:nvPicPr>
          <p:cNvPr id="16" name="Picture 16" descr="corporate-color"/>
          <p:cNvPicPr>
            <a:picLocks noChangeAspect="1" noChangeArrowheads="1"/>
          </p:cNvPicPr>
          <p:nvPr/>
        </p:nvPicPr>
        <p:blipFill>
          <a:blip r:embed="rId5" cstate="print"/>
          <a:srcRect/>
          <a:stretch>
            <a:fillRect/>
          </a:stretch>
        </p:blipFill>
        <p:spPr bwMode="auto">
          <a:xfrm>
            <a:off x="4577773" y="1369919"/>
            <a:ext cx="2515466" cy="1144401"/>
          </a:xfrm>
          <a:prstGeom prst="rect">
            <a:avLst/>
          </a:prstGeom>
          <a:noFill/>
          <a:ln w="9525">
            <a:noFill/>
            <a:miter lim="800000"/>
            <a:headEnd/>
            <a:tailEnd/>
          </a:ln>
        </p:spPr>
      </p:pic>
      <p:pic>
        <p:nvPicPr>
          <p:cNvPr id="17" name="Picture 17" descr="CNOBriefCollage2"/>
          <p:cNvPicPr>
            <a:picLocks noChangeAspect="1" noChangeArrowheads="1"/>
          </p:cNvPicPr>
          <p:nvPr/>
        </p:nvPicPr>
        <p:blipFill>
          <a:blip r:embed="rId6" cstate="print"/>
          <a:srcRect/>
          <a:stretch>
            <a:fillRect/>
          </a:stretch>
        </p:blipFill>
        <p:spPr bwMode="auto">
          <a:xfrm>
            <a:off x="0" y="0"/>
            <a:ext cx="2600614" cy="6858000"/>
          </a:xfrm>
          <a:prstGeom prst="rect">
            <a:avLst/>
          </a:prstGeom>
          <a:noFill/>
          <a:ln w="9525">
            <a:noFill/>
            <a:miter lim="800000"/>
            <a:headEnd/>
            <a:tailEnd/>
          </a:ln>
        </p:spPr>
      </p:pic>
      <p:sp>
        <p:nvSpPr>
          <p:cNvPr id="1130502" name="Rectangle 6"/>
          <p:cNvSpPr>
            <a:spLocks noGrp="1" noChangeArrowheads="1"/>
          </p:cNvSpPr>
          <p:nvPr>
            <p:ph type="ctrTitle" hasCustomPrompt="1"/>
          </p:nvPr>
        </p:nvSpPr>
        <p:spPr>
          <a:xfrm>
            <a:off x="2559050" y="2632075"/>
            <a:ext cx="6584950" cy="2401888"/>
          </a:xfrm>
        </p:spPr>
        <p:txBody>
          <a:bodyPr/>
          <a:lstStyle>
            <a:lvl1pPr>
              <a:defRPr b="1">
                <a:solidFill>
                  <a:schemeClr val="accent2">
                    <a:lumMod val="50000"/>
                  </a:schemeClr>
                </a:solidFill>
              </a:defRPr>
            </a:lvl1pPr>
          </a:lstStyle>
          <a:p>
            <a:r>
              <a:rPr lang="en-US" dirty="0"/>
              <a:t>Brief Title</a:t>
            </a:r>
          </a:p>
        </p:txBody>
      </p:sp>
      <p:pic>
        <p:nvPicPr>
          <p:cNvPr id="18" name="Picture 17" descr="PEO LCS Logo.jpg"/>
          <p:cNvPicPr>
            <a:picLocks noChangeAspect="1"/>
          </p:cNvPicPr>
          <p:nvPr userDrawn="1"/>
        </p:nvPicPr>
        <p:blipFill>
          <a:blip r:embed="rId7" cstate="print">
            <a:clrChange>
              <a:clrFrom>
                <a:srgbClr val="FDFDFD"/>
              </a:clrFrom>
              <a:clrTo>
                <a:srgbClr val="FDFDFD">
                  <a:alpha val="0"/>
                </a:srgbClr>
              </a:clrTo>
            </a:clrChange>
          </a:blip>
          <a:stretch>
            <a:fillRect/>
          </a:stretch>
        </p:blipFill>
        <p:spPr>
          <a:xfrm>
            <a:off x="5410200" y="124968"/>
            <a:ext cx="712669" cy="713232"/>
          </a:xfrm>
          <a:prstGeom prst="rect">
            <a:avLst/>
          </a:prstGeom>
        </p:spPr>
      </p:pic>
      <p:pic>
        <p:nvPicPr>
          <p:cNvPr id="19" name="Picture 18" descr="New PEO Carriers logo.jpg"/>
          <p:cNvPicPr>
            <a:picLocks noChangeAspect="1"/>
          </p:cNvPicPr>
          <p:nvPr userDrawn="1"/>
        </p:nvPicPr>
        <p:blipFill>
          <a:blip r:embed="rId8" cstate="print">
            <a:clrChange>
              <a:clrFrom>
                <a:srgbClr val="FFFFFF"/>
              </a:clrFrom>
              <a:clrTo>
                <a:srgbClr val="FFFFFF">
                  <a:alpha val="0"/>
                </a:srgbClr>
              </a:clrTo>
            </a:clrChange>
          </a:blip>
          <a:stretch>
            <a:fillRect/>
          </a:stretch>
        </p:blipFill>
        <p:spPr>
          <a:xfrm>
            <a:off x="3124200" y="152400"/>
            <a:ext cx="693506" cy="693184"/>
          </a:xfrm>
          <a:prstGeom prst="rect">
            <a:avLst/>
          </a:prstGeom>
        </p:spPr>
      </p:pic>
    </p:spTree>
    <p:extLst>
      <p:ext uri="{BB962C8B-B14F-4D97-AF65-F5344CB8AC3E}">
        <p14:creationId xmlns:p14="http://schemas.microsoft.com/office/powerpoint/2010/main" val="176458671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274319" y="2166365"/>
            <a:ext cx="8603674" cy="1739347"/>
          </a:xfrm>
        </p:spPr>
        <p:txBody>
          <a:bodyPr tIns="45720" bIns="45720" anchor="ctr">
            <a:normAutofit/>
          </a:bodyPr>
          <a:lstStyle>
            <a:lvl1pPr algn="ctr">
              <a:lnSpc>
                <a:spcPct val="80000"/>
              </a:lnSpc>
              <a:defRPr sz="6000" spc="0" baseline="0"/>
            </a:lvl1pPr>
          </a:lstStyle>
          <a:p>
            <a:r>
              <a:rPr lang="en-US"/>
              <a:t>Click to edit Master title style</a:t>
            </a:r>
            <a:endParaRPr lang="en-US" dirty="0"/>
          </a:p>
        </p:txBody>
      </p:sp>
      <p:sp>
        <p:nvSpPr>
          <p:cNvPr id="3" name="Subtitle 2"/>
          <p:cNvSpPr>
            <a:spLocks noGrp="1"/>
          </p:cNvSpPr>
          <p:nvPr>
            <p:ph type="subTitle" idx="1"/>
          </p:nvPr>
        </p:nvSpPr>
        <p:spPr>
          <a:xfrm>
            <a:off x="1143000" y="3970315"/>
            <a:ext cx="6858000" cy="1309255"/>
          </a:xfrm>
        </p:spPr>
        <p:txBody>
          <a:bodyPr>
            <a:normAutofit/>
          </a:bodyPr>
          <a:lstStyle>
            <a:lvl1pPr marL="0" indent="0" algn="ctr">
              <a:buNone/>
              <a:defRPr sz="2000"/>
            </a:lvl1pPr>
            <a:lvl2pPr marL="457200" indent="0" algn="ctr">
              <a:buNone/>
              <a:defRPr sz="2000"/>
            </a:lvl2pPr>
            <a:lvl3pPr marL="914400" indent="0" algn="ctr">
              <a:buNone/>
              <a:defRPr sz="20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F6FC03CA-E700-40C9-85A0-2D68AF1D1340}" type="datetime1">
              <a:rPr lang="en-US" smtClean="0"/>
              <a:t>12/11/2023</a:t>
            </a:fld>
            <a:endParaRPr lang="en-US" dirty="0"/>
          </a:p>
        </p:txBody>
      </p:sp>
      <p:sp>
        <p:nvSpPr>
          <p:cNvPr id="5" name="Footer Placeholder 4"/>
          <p:cNvSpPr>
            <a:spLocks noGrp="1"/>
          </p:cNvSpPr>
          <p:nvPr>
            <p:ph type="ftr" sz="quarter" idx="11"/>
          </p:nvPr>
        </p:nvSpPr>
        <p:spPr/>
        <p:txBody>
          <a:bodyPr/>
          <a:lstStyle/>
          <a:p>
            <a:pPr>
              <a:defRPr/>
            </a:pPr>
            <a:r>
              <a:rPr lang="en-US" dirty="0"/>
              <a:t>Business Sensitive - For Official Use Only </a:t>
            </a:r>
          </a:p>
        </p:txBody>
      </p:sp>
      <p:sp>
        <p:nvSpPr>
          <p:cNvPr id="6" name="Slide Number Placeholder 5"/>
          <p:cNvSpPr>
            <a:spLocks noGrp="1"/>
          </p:cNvSpPr>
          <p:nvPr>
            <p:ph type="sldNum" sz="quarter" idx="12"/>
          </p:nvPr>
        </p:nvSpPr>
        <p:spPr>
          <a:xfrm>
            <a:off x="8877993" y="6422855"/>
            <a:ext cx="247094" cy="365125"/>
          </a:xfrm>
        </p:spPr>
        <p:txBody>
          <a:bodyPr/>
          <a:lstStyle/>
          <a:p>
            <a:pPr>
              <a:defRPr/>
            </a:pPr>
            <a:fld id="{1BC9C294-7493-4657-83A3-85115C16E843}" type="slidenum">
              <a:rPr lang="en-US" smtClean="0"/>
              <a:pPr>
                <a:defRPr/>
              </a:pPr>
              <a:t>‹#›</a:t>
            </a:fld>
            <a:endParaRPr lang="en-US" dirty="0"/>
          </a:p>
        </p:txBody>
      </p:sp>
    </p:spTree>
    <p:extLst>
      <p:ext uri="{BB962C8B-B14F-4D97-AF65-F5344CB8AC3E}">
        <p14:creationId xmlns:p14="http://schemas.microsoft.com/office/powerpoint/2010/main" val="340852322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2186BA1-576D-4DA8-BDD4-383AA55A0427}" type="datetime1">
              <a:rPr lang="en-US" smtClean="0"/>
              <a:t>12/11/2023</a:t>
            </a:fld>
            <a:endParaRPr lang="en-US" dirty="0"/>
          </a:p>
        </p:txBody>
      </p:sp>
      <p:sp>
        <p:nvSpPr>
          <p:cNvPr id="5" name="Footer Placeholder 4"/>
          <p:cNvSpPr>
            <a:spLocks noGrp="1"/>
          </p:cNvSpPr>
          <p:nvPr>
            <p:ph type="ftr" sz="quarter" idx="11"/>
          </p:nvPr>
        </p:nvSpPr>
        <p:spPr/>
        <p:txBody>
          <a:bodyPr/>
          <a:lstStyle/>
          <a:p>
            <a:pPr>
              <a:defRPr/>
            </a:pPr>
            <a:r>
              <a:rPr lang="en-US" dirty="0"/>
              <a:t>Business Sensitive - For Official Use Only </a:t>
            </a:r>
          </a:p>
        </p:txBody>
      </p:sp>
    </p:spTree>
    <p:extLst>
      <p:ext uri="{BB962C8B-B14F-4D97-AF65-F5344CB8AC3E}">
        <p14:creationId xmlns:p14="http://schemas.microsoft.com/office/powerpoint/2010/main" val="16877254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7" name="Rectangle 6"/>
          <p:cNvSpPr/>
          <p:nvPr/>
        </p:nvSpPr>
        <p:spPr>
          <a:xfrm>
            <a:off x="-5132" y="2059012"/>
            <a:ext cx="9146751" cy="18288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24893" y="2208879"/>
            <a:ext cx="7886700" cy="1676400"/>
          </a:xfrm>
        </p:spPr>
        <p:txBody>
          <a:bodyPr anchor="ctr">
            <a:noAutofit/>
          </a:bodyPr>
          <a:lstStyle>
            <a:lvl1pPr algn="ctr">
              <a:lnSpc>
                <a:spcPct val="80000"/>
              </a:lnSpc>
              <a:defRPr sz="6000" b="0" spc="0" baseline="0">
                <a:solidFill>
                  <a:schemeClr val="bg1"/>
                </a:solidFill>
              </a:defRPr>
            </a:lvl1pPr>
          </a:lstStyle>
          <a:p>
            <a:r>
              <a:rPr lang="en-US"/>
              <a:t>Click to edit Master title style</a:t>
            </a:r>
            <a:endParaRPr lang="en-US" dirty="0"/>
          </a:p>
        </p:txBody>
      </p:sp>
      <p:sp>
        <p:nvSpPr>
          <p:cNvPr id="3" name="Text Placeholder 2"/>
          <p:cNvSpPr>
            <a:spLocks noGrp="1"/>
          </p:cNvSpPr>
          <p:nvPr>
            <p:ph type="body" idx="1"/>
          </p:nvPr>
        </p:nvSpPr>
        <p:spPr>
          <a:xfrm>
            <a:off x="624893" y="3984400"/>
            <a:ext cx="7886700" cy="1174639"/>
          </a:xfrm>
        </p:spPr>
        <p:txBody>
          <a:bodyPr anchor="t">
            <a:normAutofit/>
          </a:bodyPr>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tx2"/>
                </a:solidFill>
              </a:defRPr>
            </a:lvl1pPr>
          </a:lstStyle>
          <a:p>
            <a:fld id="{70A93D16-A353-44EA-913D-D92C20F157AF}" type="datetime1">
              <a:rPr lang="en-US" smtClean="0"/>
              <a:t>12/11/2023</a:t>
            </a:fld>
            <a:endParaRPr lang="en-US" dirty="0"/>
          </a:p>
        </p:txBody>
      </p:sp>
      <p:sp>
        <p:nvSpPr>
          <p:cNvPr id="5" name="Footer Placeholder 4"/>
          <p:cNvSpPr>
            <a:spLocks noGrp="1"/>
          </p:cNvSpPr>
          <p:nvPr>
            <p:ph type="ftr" sz="quarter" idx="11"/>
          </p:nvPr>
        </p:nvSpPr>
        <p:spPr/>
        <p:txBody>
          <a:bodyPr/>
          <a:lstStyle>
            <a:lvl1pPr>
              <a:defRPr>
                <a:solidFill>
                  <a:schemeClr val="tx2"/>
                </a:solidFill>
              </a:defRPr>
            </a:lvl1pPr>
          </a:lstStyle>
          <a:p>
            <a:pPr>
              <a:defRPr/>
            </a:pPr>
            <a:r>
              <a:rPr lang="en-US" dirty="0"/>
              <a:t>Business Sensitive - For Official Use Only </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pPr>
              <a:defRPr/>
            </a:pPr>
            <a:fld id="{8337C486-8082-4F18-ACC0-3C572169AFB6}" type="slidenum">
              <a:rPr lang="en-US" smtClean="0"/>
              <a:pPr>
                <a:defRPr/>
              </a:pPr>
              <a:t>‹#›</a:t>
            </a:fld>
            <a:endParaRPr lang="en-US" dirty="0"/>
          </a:p>
        </p:txBody>
      </p:sp>
    </p:spTree>
    <p:extLst>
      <p:ext uri="{BB962C8B-B14F-4D97-AF65-F5344CB8AC3E}">
        <p14:creationId xmlns:p14="http://schemas.microsoft.com/office/powerpoint/2010/main" val="123975344"/>
      </p:ext>
    </p:extLst>
  </p:cSld>
  <p:clrMapOvr>
    <a:overrideClrMapping bg1="lt1" tx1="dk1" bg2="lt2" tx2="dk2" accent1="accent1" accent2="accent2" accent3="accent3" accent4="accent4" accent5="accent5" accent6="accent6" hlink="hlink" folHlink="folHlink"/>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85797"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800600" y="2011680"/>
            <a:ext cx="3657600" cy="420624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19A0772B-6878-4A24-AD15-580179EA7141}" type="datetime1">
              <a:rPr lang="en-US" smtClean="0"/>
              <a:t>12/11/2023</a:t>
            </a:fld>
            <a:endParaRPr lang="en-US" dirty="0"/>
          </a:p>
        </p:txBody>
      </p:sp>
      <p:sp>
        <p:nvSpPr>
          <p:cNvPr id="6" name="Footer Placeholder 5"/>
          <p:cNvSpPr>
            <a:spLocks noGrp="1"/>
          </p:cNvSpPr>
          <p:nvPr>
            <p:ph type="ftr" sz="quarter" idx="11"/>
          </p:nvPr>
        </p:nvSpPr>
        <p:spPr/>
        <p:txBody>
          <a:bodyPr/>
          <a:lstStyle/>
          <a:p>
            <a:pPr>
              <a:defRPr/>
            </a:pPr>
            <a:r>
              <a:rPr lang="en-US" dirty="0"/>
              <a:t>Business Sensitive - For Official Use Only </a:t>
            </a:r>
          </a:p>
        </p:txBody>
      </p:sp>
      <p:sp>
        <p:nvSpPr>
          <p:cNvPr id="7" name="Slide Number Placeholder 6"/>
          <p:cNvSpPr>
            <a:spLocks noGrp="1"/>
          </p:cNvSpPr>
          <p:nvPr>
            <p:ph type="sldNum" sz="quarter" idx="12"/>
          </p:nvPr>
        </p:nvSpPr>
        <p:spPr/>
        <p:txBody>
          <a:bodyPr/>
          <a:lstStyle/>
          <a:p>
            <a:pPr>
              <a:defRPr/>
            </a:pPr>
            <a:fld id="{87B319AB-CE29-4073-8B79-72F706D875BB}" type="slidenum">
              <a:rPr lang="en-US" smtClean="0"/>
              <a:pPr>
                <a:defRPr/>
              </a:pPr>
              <a:t>‹#›</a:t>
            </a:fld>
            <a:endParaRPr lang="en-US" dirty="0"/>
          </a:p>
        </p:txBody>
      </p:sp>
    </p:spTree>
    <p:extLst>
      <p:ext uri="{BB962C8B-B14F-4D97-AF65-F5344CB8AC3E}">
        <p14:creationId xmlns:p14="http://schemas.microsoft.com/office/powerpoint/2010/main" val="344797806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n-US"/>
              <a:t>Click to edit Master title style</a:t>
            </a:r>
            <a:endParaRPr lang="en-US" dirty="0"/>
          </a:p>
        </p:txBody>
      </p:sp>
      <p:sp>
        <p:nvSpPr>
          <p:cNvPr id="3" name="Text Placeholder 2"/>
          <p:cNvSpPr>
            <a:spLocks noGrp="1"/>
          </p:cNvSpPr>
          <p:nvPr>
            <p:ph type="body" idx="1"/>
          </p:nvPr>
        </p:nvSpPr>
        <p:spPr>
          <a:xfrm>
            <a:off x="685800"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5800" y="2656566"/>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800428" y="1913470"/>
            <a:ext cx="3657600" cy="743094"/>
          </a:xfrm>
        </p:spPr>
        <p:txBody>
          <a:bodyPr anchor="ct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800428" y="2656564"/>
            <a:ext cx="3657600" cy="356616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2856726-2947-4952-8073-D52DD4CC293E}" type="datetime1">
              <a:rPr lang="en-US" smtClean="0"/>
              <a:t>12/11/2023</a:t>
            </a:fld>
            <a:endParaRPr lang="en-US" dirty="0"/>
          </a:p>
        </p:txBody>
      </p:sp>
      <p:sp>
        <p:nvSpPr>
          <p:cNvPr id="8" name="Footer Placeholder 7"/>
          <p:cNvSpPr>
            <a:spLocks noGrp="1"/>
          </p:cNvSpPr>
          <p:nvPr>
            <p:ph type="ftr" sz="quarter" idx="11"/>
          </p:nvPr>
        </p:nvSpPr>
        <p:spPr/>
        <p:txBody>
          <a:bodyPr/>
          <a:lstStyle/>
          <a:p>
            <a:pPr>
              <a:defRPr/>
            </a:pPr>
            <a:r>
              <a:rPr lang="en-US" dirty="0"/>
              <a:t>Business Sensitive - For Official Use Only </a:t>
            </a:r>
          </a:p>
        </p:txBody>
      </p:sp>
      <p:sp>
        <p:nvSpPr>
          <p:cNvPr id="9" name="Slide Number Placeholder 8"/>
          <p:cNvSpPr>
            <a:spLocks noGrp="1"/>
          </p:cNvSpPr>
          <p:nvPr>
            <p:ph type="sldNum" sz="quarter" idx="12"/>
          </p:nvPr>
        </p:nvSpPr>
        <p:spPr/>
        <p:txBody>
          <a:bodyPr/>
          <a:lstStyle/>
          <a:p>
            <a:pPr>
              <a:defRPr/>
            </a:pPr>
            <a:fld id="{A7ADABC3-C402-400D-8A4F-10B054AE1AD8}" type="slidenum">
              <a:rPr lang="en-US" smtClean="0"/>
              <a:pPr>
                <a:defRPr/>
              </a:pPr>
              <a:t>‹#›</a:t>
            </a:fld>
            <a:endParaRPr lang="en-US" dirty="0"/>
          </a:p>
        </p:txBody>
      </p:sp>
    </p:spTree>
    <p:extLst>
      <p:ext uri="{BB962C8B-B14F-4D97-AF65-F5344CB8AC3E}">
        <p14:creationId xmlns:p14="http://schemas.microsoft.com/office/powerpoint/2010/main" val="196978740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5F675103-DFA2-4C2C-A708-F035BB9042DE}" type="datetime1">
              <a:rPr lang="en-US" smtClean="0"/>
              <a:t>12/11/2023</a:t>
            </a:fld>
            <a:endParaRPr lang="en-US" dirty="0"/>
          </a:p>
        </p:txBody>
      </p:sp>
      <p:sp>
        <p:nvSpPr>
          <p:cNvPr id="4" name="Footer Placeholder 3"/>
          <p:cNvSpPr>
            <a:spLocks noGrp="1"/>
          </p:cNvSpPr>
          <p:nvPr>
            <p:ph type="ftr" sz="quarter" idx="11"/>
          </p:nvPr>
        </p:nvSpPr>
        <p:spPr/>
        <p:txBody>
          <a:bodyPr/>
          <a:lstStyle/>
          <a:p>
            <a:pPr>
              <a:defRPr/>
            </a:pPr>
            <a:r>
              <a:rPr lang="en-US" dirty="0"/>
              <a:t>Business Sensitive - For Official Use Only </a:t>
            </a:r>
          </a:p>
        </p:txBody>
      </p:sp>
      <p:sp>
        <p:nvSpPr>
          <p:cNvPr id="5" name="Slide Number Placeholder 4"/>
          <p:cNvSpPr>
            <a:spLocks noGrp="1"/>
          </p:cNvSpPr>
          <p:nvPr>
            <p:ph type="sldNum" sz="quarter" idx="12"/>
          </p:nvPr>
        </p:nvSpPr>
        <p:spPr/>
        <p:txBody>
          <a:bodyPr/>
          <a:lstStyle/>
          <a:p>
            <a:pPr>
              <a:defRPr/>
            </a:pPr>
            <a:fld id="{BBD7F730-EC49-4EC1-99B1-411A32606B60}" type="slidenum">
              <a:rPr lang="en-US" smtClean="0"/>
              <a:pPr>
                <a:defRPr/>
              </a:pPr>
              <a:t>‹#›</a:t>
            </a:fld>
            <a:endParaRPr lang="en-US" dirty="0"/>
          </a:p>
        </p:txBody>
      </p:sp>
    </p:spTree>
    <p:extLst>
      <p:ext uri="{BB962C8B-B14F-4D97-AF65-F5344CB8AC3E}">
        <p14:creationId xmlns:p14="http://schemas.microsoft.com/office/powerpoint/2010/main" val="24429195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9D89E3CB-1EB5-4D84-8577-1EBF5AE0CA3B}" type="datetime1">
              <a:rPr lang="en-US" smtClean="0"/>
              <a:t>12/11/2023</a:t>
            </a:fld>
            <a:endParaRPr lang="en-US" dirty="0"/>
          </a:p>
        </p:txBody>
      </p:sp>
      <p:sp>
        <p:nvSpPr>
          <p:cNvPr id="3" name="Footer Placeholder 2"/>
          <p:cNvSpPr>
            <a:spLocks noGrp="1"/>
          </p:cNvSpPr>
          <p:nvPr>
            <p:ph type="ftr" sz="quarter" idx="11"/>
          </p:nvPr>
        </p:nvSpPr>
        <p:spPr/>
        <p:txBody>
          <a:bodyPr/>
          <a:lstStyle/>
          <a:p>
            <a:pPr>
              <a:defRPr/>
            </a:pPr>
            <a:r>
              <a:rPr lang="en-US" dirty="0"/>
              <a:t>Business Sensitive - For Official Use Only </a:t>
            </a:r>
          </a:p>
        </p:txBody>
      </p:sp>
      <p:sp>
        <p:nvSpPr>
          <p:cNvPr id="4" name="Slide Number Placeholder 3"/>
          <p:cNvSpPr>
            <a:spLocks noGrp="1"/>
          </p:cNvSpPr>
          <p:nvPr>
            <p:ph type="sldNum" sz="quarter" idx="12"/>
          </p:nvPr>
        </p:nvSpPr>
        <p:spPr/>
        <p:txBody>
          <a:bodyPr/>
          <a:lstStyle/>
          <a:p>
            <a:pPr>
              <a:defRPr/>
            </a:pPr>
            <a:fld id="{9EE8AD6B-CEA9-4295-9E86-21DB2EC592C4}" type="slidenum">
              <a:rPr lang="en-US" smtClean="0"/>
              <a:pPr>
                <a:defRPr/>
              </a:pPr>
              <a:t>‹#›</a:t>
            </a:fld>
            <a:endParaRPr lang="en-US" dirty="0"/>
          </a:p>
        </p:txBody>
      </p:sp>
    </p:spTree>
    <p:extLst>
      <p:ext uri="{BB962C8B-B14F-4D97-AF65-F5344CB8AC3E}">
        <p14:creationId xmlns:p14="http://schemas.microsoft.com/office/powerpoint/2010/main" val="85616222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7"/>
          <p:cNvSpPr>
            <a:spLocks noGrp="1" noChangeArrowheads="1"/>
          </p:cNvSpPr>
          <p:nvPr>
            <p:ph type="sldNum" sz="quarter" idx="10"/>
          </p:nvPr>
        </p:nvSpPr>
        <p:spPr>
          <a:ln/>
        </p:spPr>
        <p:txBody>
          <a:bodyPr/>
          <a:lstStyle>
            <a:lvl1pPr>
              <a:defRPr/>
            </a:lvl1pPr>
          </a:lstStyle>
          <a:p>
            <a:pPr>
              <a:defRPr/>
            </a:pPr>
            <a:fld id="{58C07B74-F45E-49E1-825C-16C3E0B76650}"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31653343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685800" y="2148840"/>
            <a:ext cx="4572000" cy="3840480"/>
          </a:xfrm>
        </p:spPr>
        <p:txBody>
          <a:bodyPr/>
          <a:lstStyle>
            <a:lvl1pPr>
              <a:defRPr sz="22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892568" y="2147487"/>
            <a:ext cx="2560320" cy="3432319"/>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F95268EB-AB7D-42DE-B3E1-FB6F67F4C1D1}" type="datetime1">
              <a:rPr lang="en-US" smtClean="0"/>
              <a:t>12/11/2023</a:t>
            </a:fld>
            <a:endParaRPr lang="en-US" dirty="0"/>
          </a:p>
        </p:txBody>
      </p:sp>
      <p:sp>
        <p:nvSpPr>
          <p:cNvPr id="6" name="Footer Placeholder 5"/>
          <p:cNvSpPr>
            <a:spLocks noGrp="1"/>
          </p:cNvSpPr>
          <p:nvPr>
            <p:ph type="ftr" sz="quarter" idx="11"/>
          </p:nvPr>
        </p:nvSpPr>
        <p:spPr/>
        <p:txBody>
          <a:bodyPr/>
          <a:lstStyle/>
          <a:p>
            <a:pPr>
              <a:defRPr/>
            </a:pPr>
            <a:r>
              <a:rPr lang="en-US" dirty="0"/>
              <a:t>Business Sensitive - For Official Use Only </a:t>
            </a:r>
          </a:p>
        </p:txBody>
      </p:sp>
      <p:sp>
        <p:nvSpPr>
          <p:cNvPr id="7" name="Slide Number Placeholder 6"/>
          <p:cNvSpPr>
            <a:spLocks noGrp="1"/>
          </p:cNvSpPr>
          <p:nvPr>
            <p:ph type="sldNum" sz="quarter" idx="12"/>
          </p:nvPr>
        </p:nvSpPr>
        <p:spPr/>
        <p:txBody>
          <a:bodyPr/>
          <a:lstStyle/>
          <a:p>
            <a:pPr>
              <a:defRPr/>
            </a:pPr>
            <a:fld id="{4782D1B8-8515-447F-BDB4-D577D9CC3284}" type="slidenum">
              <a:rPr lang="en-US" smtClean="0"/>
              <a:pPr>
                <a:defRPr/>
              </a:pPr>
              <a:t>‹#›</a:t>
            </a:fld>
            <a:endParaRPr lang="en-US" dirty="0"/>
          </a:p>
        </p:txBody>
      </p:sp>
    </p:spTree>
    <p:extLst>
      <p:ext uri="{BB962C8B-B14F-4D97-AF65-F5344CB8AC3E}">
        <p14:creationId xmlns:p14="http://schemas.microsoft.com/office/powerpoint/2010/main" val="18244135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endParaRPr lang="en-US" dirty="0"/>
          </a:p>
        </p:txBody>
      </p:sp>
      <p:sp>
        <p:nvSpPr>
          <p:cNvPr id="3" name="Picture Placeholder 2"/>
          <p:cNvSpPr>
            <a:spLocks noGrp="1" noChangeAspect="1"/>
          </p:cNvSpPr>
          <p:nvPr>
            <p:ph type="pic" idx="1"/>
          </p:nvPr>
        </p:nvSpPr>
        <p:spPr>
          <a:xfrm>
            <a:off x="685800" y="2211494"/>
            <a:ext cx="4754880" cy="3840480"/>
          </a:xfrm>
          <a:solidFill>
            <a:schemeClr val="tx2">
              <a:lumMod val="60000"/>
              <a:lumOff val="40000"/>
            </a:schemeClr>
          </a:solidFill>
        </p:spPr>
        <p:txBody>
          <a:bodyPr tIns="365760" anchor="t"/>
          <a:lstStyle>
            <a:lvl1pPr marL="0" indent="0" algn="ctr">
              <a:buNone/>
              <a:defRPr sz="3200">
                <a:solidFill>
                  <a:schemeClr val="tx1">
                    <a:lumMod val="50000"/>
                  </a:schemeClr>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5885351" y="2150621"/>
            <a:ext cx="2560320" cy="3429000"/>
          </a:xfrm>
        </p:spPr>
        <p:txBody>
          <a:bodyPr>
            <a:normAutofit/>
          </a:bodyPr>
          <a:lstStyle>
            <a:lvl1pPr marL="0" indent="0">
              <a:lnSpc>
                <a:spcPct val="95000"/>
              </a:lnSpc>
              <a:buNone/>
              <a:defRPr sz="17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8946B6C3-126A-4CD7-AB85-42F2772A7BB3}" type="datetime1">
              <a:rPr lang="en-US" smtClean="0"/>
              <a:t>12/11/2023</a:t>
            </a:fld>
            <a:endParaRPr lang="en-US" dirty="0"/>
          </a:p>
        </p:txBody>
      </p:sp>
      <p:sp>
        <p:nvSpPr>
          <p:cNvPr id="6" name="Footer Placeholder 5"/>
          <p:cNvSpPr>
            <a:spLocks noGrp="1"/>
          </p:cNvSpPr>
          <p:nvPr>
            <p:ph type="ftr" sz="quarter" idx="11"/>
          </p:nvPr>
        </p:nvSpPr>
        <p:spPr/>
        <p:txBody>
          <a:bodyPr/>
          <a:lstStyle/>
          <a:p>
            <a:pPr>
              <a:defRPr/>
            </a:pPr>
            <a:r>
              <a:rPr lang="en-US" dirty="0"/>
              <a:t>Business Sensitive - For Official Use Only </a:t>
            </a:r>
          </a:p>
        </p:txBody>
      </p:sp>
      <p:sp>
        <p:nvSpPr>
          <p:cNvPr id="7" name="Slide Number Placeholder 6"/>
          <p:cNvSpPr>
            <a:spLocks noGrp="1"/>
          </p:cNvSpPr>
          <p:nvPr>
            <p:ph type="sldNum" sz="quarter" idx="12"/>
          </p:nvPr>
        </p:nvSpPr>
        <p:spPr/>
        <p:txBody>
          <a:bodyPr/>
          <a:lstStyle/>
          <a:p>
            <a:pPr>
              <a:defRPr/>
            </a:pPr>
            <a:fld id="{B6CB296D-A6E4-41DD-9D65-977D4DF3A487}" type="slidenum">
              <a:rPr lang="en-US" smtClean="0"/>
              <a:pPr>
                <a:defRPr/>
              </a:pPr>
              <a:t>‹#›</a:t>
            </a:fld>
            <a:endParaRPr lang="en-US" dirty="0"/>
          </a:p>
        </p:txBody>
      </p:sp>
    </p:spTree>
    <p:extLst>
      <p:ext uri="{BB962C8B-B14F-4D97-AF65-F5344CB8AC3E}">
        <p14:creationId xmlns:p14="http://schemas.microsoft.com/office/powerpoint/2010/main" val="277601069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513E66F1-5B6A-4C40-B963-500203A8BB00}" type="datetime1">
              <a:rPr lang="en-US" smtClean="0"/>
              <a:t>12/11/2023</a:t>
            </a:fld>
            <a:endParaRPr lang="en-US" dirty="0"/>
          </a:p>
        </p:txBody>
      </p:sp>
      <p:sp>
        <p:nvSpPr>
          <p:cNvPr id="5" name="Footer Placeholder 4"/>
          <p:cNvSpPr>
            <a:spLocks noGrp="1"/>
          </p:cNvSpPr>
          <p:nvPr>
            <p:ph type="ftr" sz="quarter" idx="11"/>
          </p:nvPr>
        </p:nvSpPr>
        <p:spPr/>
        <p:txBody>
          <a:bodyPr/>
          <a:lstStyle/>
          <a:p>
            <a:pPr>
              <a:defRPr/>
            </a:pPr>
            <a:r>
              <a:rPr lang="en-US" dirty="0"/>
              <a:t>Business Sensitive - For Official Use Only </a:t>
            </a:r>
          </a:p>
        </p:txBody>
      </p:sp>
      <p:sp>
        <p:nvSpPr>
          <p:cNvPr id="6" name="Slide Number Placeholder 5"/>
          <p:cNvSpPr>
            <a:spLocks noGrp="1"/>
          </p:cNvSpPr>
          <p:nvPr>
            <p:ph type="sldNum" sz="quarter" idx="12"/>
          </p:nvPr>
        </p:nvSpPr>
        <p:spPr/>
        <p:txBody>
          <a:bodyPr/>
          <a:lstStyle/>
          <a:p>
            <a:pPr>
              <a:defRPr/>
            </a:pPr>
            <a:fld id="{27927BCD-DE83-40CE-893D-3D4A897C68C6}" type="slidenum">
              <a:rPr lang="en-US" smtClean="0"/>
              <a:pPr>
                <a:defRPr/>
              </a:pPr>
              <a:t>‹#›</a:t>
            </a:fld>
            <a:endParaRPr lang="en-US" dirty="0"/>
          </a:p>
        </p:txBody>
      </p:sp>
    </p:spTree>
    <p:extLst>
      <p:ext uri="{BB962C8B-B14F-4D97-AF65-F5344CB8AC3E}">
        <p14:creationId xmlns:p14="http://schemas.microsoft.com/office/powerpoint/2010/main" val="145403065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6764484" y="0"/>
            <a:ext cx="20574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6870468" y="609600"/>
            <a:ext cx="1801785" cy="56388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609600"/>
            <a:ext cx="5979968" cy="56388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628650" y="6422855"/>
            <a:ext cx="2057397" cy="365125"/>
          </a:xfrm>
        </p:spPr>
        <p:txBody>
          <a:bodyPr/>
          <a:lstStyle/>
          <a:p>
            <a:fld id="{BA3CF82C-0861-4489-A98E-F0F2647B50D0}" type="datetime1">
              <a:rPr lang="en-US" smtClean="0"/>
              <a:t>12/11/2023</a:t>
            </a:fld>
            <a:endParaRPr lang="en-US" dirty="0"/>
          </a:p>
        </p:txBody>
      </p:sp>
      <p:sp>
        <p:nvSpPr>
          <p:cNvPr id="5" name="Footer Placeholder 4"/>
          <p:cNvSpPr>
            <a:spLocks noGrp="1"/>
          </p:cNvSpPr>
          <p:nvPr>
            <p:ph type="ftr" sz="quarter" idx="11"/>
          </p:nvPr>
        </p:nvSpPr>
        <p:spPr>
          <a:xfrm>
            <a:off x="2832102" y="6422855"/>
            <a:ext cx="3209752" cy="365125"/>
          </a:xfrm>
        </p:spPr>
        <p:txBody>
          <a:bodyPr/>
          <a:lstStyle/>
          <a:p>
            <a:pPr>
              <a:defRPr/>
            </a:pPr>
            <a:r>
              <a:rPr lang="en-US" dirty="0"/>
              <a:t>Business Sensitive - For Official Use Only </a:t>
            </a:r>
          </a:p>
        </p:txBody>
      </p:sp>
      <p:sp>
        <p:nvSpPr>
          <p:cNvPr id="6" name="Slide Number Placeholder 5"/>
          <p:cNvSpPr>
            <a:spLocks noGrp="1"/>
          </p:cNvSpPr>
          <p:nvPr>
            <p:ph type="sldNum" sz="quarter" idx="12"/>
          </p:nvPr>
        </p:nvSpPr>
        <p:spPr>
          <a:xfrm>
            <a:off x="6054787" y="6422855"/>
            <a:ext cx="659819" cy="365125"/>
          </a:xfrm>
        </p:spPr>
        <p:txBody>
          <a:bodyPr/>
          <a:lstStyle/>
          <a:p>
            <a:pPr>
              <a:defRPr/>
            </a:pPr>
            <a:fld id="{1EAB0984-13F2-43AC-B3DC-48E9BE3C0504}" type="slidenum">
              <a:rPr lang="en-US" smtClean="0"/>
              <a:pPr>
                <a:defRPr/>
              </a:pPr>
              <a:t>‹#›</a:t>
            </a:fld>
            <a:endParaRPr lang="en-US" dirty="0"/>
          </a:p>
        </p:txBody>
      </p:sp>
    </p:spTree>
    <p:extLst>
      <p:ext uri="{BB962C8B-B14F-4D97-AF65-F5344CB8AC3E}">
        <p14:creationId xmlns:p14="http://schemas.microsoft.com/office/powerpoint/2010/main" val="429342813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58E1E-B25F-48A0-B947-0B82A18137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79176A-1CB1-47CB-A473-BF032E3784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AC5B7325-E366-41E5-B3B0-9201E0C2B3EA}"/>
              </a:ext>
            </a:extLst>
          </p:cNvPr>
          <p:cNvSpPr>
            <a:spLocks noGrp="1"/>
          </p:cNvSpPr>
          <p:nvPr>
            <p:ph type="body" sz="quarter" idx="10" hasCustomPrompt="1"/>
          </p:nvPr>
        </p:nvSpPr>
        <p:spPr>
          <a:xfrm>
            <a:off x="2269332" y="6618904"/>
            <a:ext cx="4605338" cy="190500"/>
          </a:xfrm>
        </p:spPr>
        <p:txBody>
          <a:bodyPr>
            <a:noAutofit/>
          </a:bodyPr>
          <a:lstStyle>
            <a:lvl1pPr marL="0" indent="0" algn="ctr">
              <a:buNone/>
              <a:defRPr sz="900">
                <a:solidFill>
                  <a:schemeClr val="bg1"/>
                </a:solidFill>
                <a:latin typeface="Arial" panose="020B0604020202020204" pitchFamily="34" charset="0"/>
                <a:cs typeface="Arial" panose="020B0604020202020204" pitchFamily="34" charset="0"/>
              </a:defRPr>
            </a:lvl1pPr>
          </a:lstStyle>
          <a:p>
            <a:pPr lvl="0"/>
            <a:r>
              <a:rPr lang="en-US" dirty="0"/>
              <a:t>Distribution Statement </a:t>
            </a:r>
          </a:p>
        </p:txBody>
      </p:sp>
    </p:spTree>
    <p:extLst>
      <p:ext uri="{BB962C8B-B14F-4D97-AF65-F5344CB8AC3E}">
        <p14:creationId xmlns:p14="http://schemas.microsoft.com/office/powerpoint/2010/main" val="2387354331"/>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3_Blank">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240025" y="0"/>
            <a:ext cx="7152861" cy="596348"/>
          </a:xfrm>
          <a:prstGeom prst="rect">
            <a:avLst/>
          </a:prstGeom>
          <a:noFill/>
          <a:ln w="9525">
            <a:noFill/>
            <a:miter lim="800000"/>
            <a:headEnd/>
            <a:tailEnd/>
          </a:ln>
        </p:spPr>
        <p:txBody>
          <a:bodyPr/>
          <a:lstStyle>
            <a:lvl1pPr>
              <a:defRPr sz="2600" baseline="0"/>
            </a:lvl1pPr>
          </a:lstStyle>
          <a:p>
            <a:pPr lvl="0"/>
            <a:r>
              <a:rPr lang="en-US"/>
              <a:t>Click to edit Master title style</a:t>
            </a:r>
            <a:endParaRPr lang="en-US" dirty="0"/>
          </a:p>
        </p:txBody>
      </p:sp>
      <p:sp>
        <p:nvSpPr>
          <p:cNvPr id="3" name="Rectangle 4"/>
          <p:cNvSpPr>
            <a:spLocks noGrp="1" noChangeArrowheads="1"/>
          </p:cNvSpPr>
          <p:nvPr>
            <p:ph type="sldNum" sz="quarter" idx="10"/>
          </p:nvPr>
        </p:nvSpPr>
        <p:spPr>
          <a:ln/>
        </p:spPr>
        <p:txBody>
          <a:bodyPr/>
          <a:lstStyle>
            <a:lvl1pPr>
              <a:defRPr/>
            </a:lvl1pPr>
          </a:lstStyle>
          <a:p>
            <a:pPr>
              <a:defRPr/>
            </a:pPr>
            <a:fld id="{4A7B5B01-CFC1-49FD-A35D-96217FCBC08A}" type="slidenum">
              <a:rPr lang="en-US"/>
              <a:pPr>
                <a:defRPr/>
              </a:pPr>
              <a:t>‹#›</a:t>
            </a:fld>
            <a:endParaRPr lang="en-US" dirty="0"/>
          </a:p>
        </p:txBody>
      </p:sp>
      <p:sp>
        <p:nvSpPr>
          <p:cNvPr id="4" name="Rectangle 13"/>
          <p:cNvSpPr>
            <a:spLocks noGrp="1" noChangeArrowheads="1"/>
          </p:cNvSpPr>
          <p:nvPr>
            <p:ph type="ftr" sz="quarter" idx="11"/>
          </p:nvPr>
        </p:nvSpPr>
        <p:spPr>
          <a:ln/>
        </p:spPr>
        <p:txBody>
          <a:bodyPr/>
          <a:lstStyle>
            <a:lvl1pPr>
              <a:defRPr/>
            </a:lvl1pPr>
          </a:lstStyle>
          <a:p>
            <a:pPr>
              <a:defRPr/>
            </a:pPr>
            <a:r>
              <a:rPr lang="en-US" dirty="0"/>
              <a:t>Business Sensitive - For Official Use Only </a:t>
            </a:r>
          </a:p>
        </p:txBody>
      </p:sp>
    </p:spTree>
    <p:extLst>
      <p:ext uri="{BB962C8B-B14F-4D97-AF65-F5344CB8AC3E}">
        <p14:creationId xmlns:p14="http://schemas.microsoft.com/office/powerpoint/2010/main" val="1016677952"/>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_Blank">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240025" y="0"/>
            <a:ext cx="7152861" cy="596348"/>
          </a:xfrm>
          <a:prstGeom prst="rect">
            <a:avLst/>
          </a:prstGeom>
          <a:noFill/>
          <a:ln w="9525">
            <a:noFill/>
            <a:miter lim="800000"/>
            <a:headEnd/>
            <a:tailEnd/>
          </a:ln>
        </p:spPr>
        <p:txBody>
          <a:bodyPr/>
          <a:lstStyle>
            <a:lvl1pPr>
              <a:defRPr sz="2600" baseline="0"/>
            </a:lvl1pPr>
          </a:lstStyle>
          <a:p>
            <a:pPr lvl="0"/>
            <a:r>
              <a:rPr lang="en-US"/>
              <a:t>Click to edit Master title style</a:t>
            </a:r>
            <a:endParaRPr lang="en-US" dirty="0"/>
          </a:p>
        </p:txBody>
      </p:sp>
      <p:sp>
        <p:nvSpPr>
          <p:cNvPr id="3" name="Rectangle 4"/>
          <p:cNvSpPr>
            <a:spLocks noGrp="1" noChangeArrowheads="1"/>
          </p:cNvSpPr>
          <p:nvPr>
            <p:ph type="sldNum" sz="quarter" idx="10"/>
          </p:nvPr>
        </p:nvSpPr>
        <p:spPr>
          <a:ln/>
        </p:spPr>
        <p:txBody>
          <a:bodyPr/>
          <a:lstStyle>
            <a:lvl1pPr>
              <a:defRPr/>
            </a:lvl1pPr>
          </a:lstStyle>
          <a:p>
            <a:pPr>
              <a:defRPr/>
            </a:pPr>
            <a:fld id="{7F0E1A1C-C60E-4791-BCC2-251EA4AA81BE}" type="slidenum">
              <a:rPr lang="en-US"/>
              <a:pPr>
                <a:defRPr/>
              </a:pPr>
              <a:t>‹#›</a:t>
            </a:fld>
            <a:endParaRPr lang="en-US" dirty="0"/>
          </a:p>
        </p:txBody>
      </p:sp>
      <p:sp>
        <p:nvSpPr>
          <p:cNvPr id="4" name="Rectangle 13"/>
          <p:cNvSpPr>
            <a:spLocks noGrp="1" noChangeArrowheads="1"/>
          </p:cNvSpPr>
          <p:nvPr>
            <p:ph type="ftr" sz="quarter" idx="11"/>
          </p:nvPr>
        </p:nvSpPr>
        <p:spPr>
          <a:ln/>
        </p:spPr>
        <p:txBody>
          <a:bodyPr/>
          <a:lstStyle>
            <a:lvl1pPr>
              <a:defRPr/>
            </a:lvl1pPr>
          </a:lstStyle>
          <a:p>
            <a:pPr>
              <a:defRPr/>
            </a:pPr>
            <a:r>
              <a:rPr lang="en-US" dirty="0"/>
              <a:t>Business Sensitive - For Official Use Only </a:t>
            </a:r>
          </a:p>
        </p:txBody>
      </p:sp>
    </p:spTree>
    <p:extLst>
      <p:ext uri="{BB962C8B-B14F-4D97-AF65-F5344CB8AC3E}">
        <p14:creationId xmlns:p14="http://schemas.microsoft.com/office/powerpoint/2010/main" val="107398605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5_Blank">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bwMode="auto">
          <a:xfrm>
            <a:off x="1240025" y="0"/>
            <a:ext cx="7152861" cy="596348"/>
          </a:xfrm>
          <a:prstGeom prst="rect">
            <a:avLst/>
          </a:prstGeom>
          <a:noFill/>
          <a:ln w="9525">
            <a:noFill/>
            <a:miter lim="800000"/>
            <a:headEnd/>
            <a:tailEnd/>
          </a:ln>
        </p:spPr>
        <p:txBody>
          <a:bodyPr/>
          <a:lstStyle>
            <a:lvl1pPr>
              <a:defRPr sz="2600" baseline="0"/>
            </a:lvl1pPr>
          </a:lstStyle>
          <a:p>
            <a:pPr lvl="0"/>
            <a:r>
              <a:rPr lang="en-US"/>
              <a:t>Click to edit Master title style</a:t>
            </a:r>
            <a:endParaRPr lang="en-US" dirty="0"/>
          </a:p>
        </p:txBody>
      </p:sp>
      <p:sp>
        <p:nvSpPr>
          <p:cNvPr id="3" name="Rectangle 4"/>
          <p:cNvSpPr>
            <a:spLocks noGrp="1" noChangeArrowheads="1"/>
          </p:cNvSpPr>
          <p:nvPr>
            <p:ph type="sldNum" sz="quarter" idx="10"/>
          </p:nvPr>
        </p:nvSpPr>
        <p:spPr>
          <a:ln/>
        </p:spPr>
        <p:txBody>
          <a:bodyPr/>
          <a:lstStyle>
            <a:lvl1pPr>
              <a:defRPr/>
            </a:lvl1pPr>
          </a:lstStyle>
          <a:p>
            <a:pPr>
              <a:defRPr/>
            </a:pPr>
            <a:fld id="{3FB60157-2DD0-4F5E-8E7C-CB37C1B22E8B}" type="slidenum">
              <a:rPr lang="en-US"/>
              <a:pPr>
                <a:defRPr/>
              </a:pPr>
              <a:t>‹#›</a:t>
            </a:fld>
            <a:endParaRPr lang="en-US" dirty="0"/>
          </a:p>
        </p:txBody>
      </p:sp>
      <p:sp>
        <p:nvSpPr>
          <p:cNvPr id="4" name="Rectangle 13"/>
          <p:cNvSpPr>
            <a:spLocks noGrp="1" noChangeArrowheads="1"/>
          </p:cNvSpPr>
          <p:nvPr>
            <p:ph type="ftr" sz="quarter" idx="11"/>
          </p:nvPr>
        </p:nvSpPr>
        <p:spPr>
          <a:ln/>
        </p:spPr>
        <p:txBody>
          <a:bodyPr/>
          <a:lstStyle>
            <a:lvl1pPr>
              <a:defRPr/>
            </a:lvl1pPr>
          </a:lstStyle>
          <a:p>
            <a:pPr>
              <a:defRPr/>
            </a:pPr>
            <a:r>
              <a:rPr lang="en-US" dirty="0"/>
              <a:t>Business Sensitive - For Official Use Only </a:t>
            </a:r>
          </a:p>
        </p:txBody>
      </p:sp>
    </p:spTree>
    <p:extLst>
      <p:ext uri="{BB962C8B-B14F-4D97-AF65-F5344CB8AC3E}">
        <p14:creationId xmlns:p14="http://schemas.microsoft.com/office/powerpoint/2010/main" val="389763187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Text and Media Clip">
    <p:spTree>
      <p:nvGrpSpPr>
        <p:cNvPr id="1" name=""/>
        <p:cNvGrpSpPr/>
        <p:nvPr/>
      </p:nvGrpSpPr>
      <p:grpSpPr>
        <a:xfrm>
          <a:off x="0" y="0"/>
          <a:ext cx="0" cy="0"/>
          <a:chOff x="0" y="0"/>
          <a:chExt cx="0" cy="0"/>
        </a:xfrm>
      </p:grpSpPr>
      <p:sp>
        <p:nvSpPr>
          <p:cNvPr id="2" name="Rectangle 13"/>
          <p:cNvSpPr>
            <a:spLocks noGrp="1" noChangeArrowheads="1"/>
          </p:cNvSpPr>
          <p:nvPr>
            <p:ph type="ftr" sz="quarter" idx="3"/>
          </p:nvPr>
        </p:nvSpPr>
        <p:spPr bwMode="auto">
          <a:xfrm>
            <a:off x="3124200" y="6611938"/>
            <a:ext cx="2895600" cy="246062"/>
          </a:xfrm>
          <a:prstGeom prst="rect">
            <a:avLst/>
          </a:prstGeom>
          <a:noFill/>
          <a:ln w="9525">
            <a:noFill/>
            <a:miter lim="800000"/>
            <a:headEnd/>
            <a:tailEnd/>
          </a:ln>
        </p:spPr>
        <p:txBody>
          <a:bodyPr vert="horz" wrap="square" lIns="91399" tIns="45700" rIns="91399" bIns="45700" numCol="1" anchor="t" anchorCtr="0" compatLnSpc="1">
            <a:prstTxWarp prst="textNoShape">
              <a:avLst/>
            </a:prstTxWarp>
          </a:bodyPr>
          <a:lstStyle>
            <a:lvl1pPr algn="ctr">
              <a:defRPr sz="900">
                <a:solidFill>
                  <a:srgbClr val="000000"/>
                </a:solidFill>
                <a:latin typeface="Arial" charset="0"/>
                <a:cs typeface="Times New Roman" pitchFamily="18" charset="0"/>
              </a:defRPr>
            </a:lvl1pPr>
          </a:lstStyle>
          <a:p>
            <a:pPr>
              <a:defRPr/>
            </a:pPr>
            <a:r>
              <a:rPr lang="en-US" dirty="0"/>
              <a:t>Business Sensitive - For Official Use Only </a:t>
            </a:r>
          </a:p>
        </p:txBody>
      </p:sp>
    </p:spTree>
    <p:extLst>
      <p:ext uri="{BB962C8B-B14F-4D97-AF65-F5344CB8AC3E}">
        <p14:creationId xmlns:p14="http://schemas.microsoft.com/office/powerpoint/2010/main" val="3753149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14300" y="693708"/>
            <a:ext cx="9144000" cy="700563"/>
          </a:xfrm>
        </p:spPr>
        <p:txBody>
          <a:bodyPr/>
          <a:lstStyle>
            <a:lvl1pPr algn="ctr">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Footer Placeholder 4"/>
          <p:cNvSpPr>
            <a:spLocks noGrp="1"/>
          </p:cNvSpPr>
          <p:nvPr>
            <p:ph type="ftr" sz="quarter" idx="11"/>
          </p:nvPr>
        </p:nvSpPr>
        <p:spPr>
          <a:xfrm>
            <a:off x="2951578" y="6668906"/>
            <a:ext cx="3239281" cy="119073"/>
          </a:xfrm>
          <a:prstGeom prst="rect">
            <a:avLst/>
          </a:prstGeom>
        </p:spPr>
        <p:txBody>
          <a:bodyPr/>
          <a:lstStyle>
            <a:lvl1pPr>
              <a:defRPr sz="900">
                <a:solidFill>
                  <a:schemeClr val="tx1">
                    <a:lumMod val="65000"/>
                  </a:schemeClr>
                </a:solidFill>
                <a:latin typeface="Arial" panose="020B0604020202020204" pitchFamily="34" charset="0"/>
                <a:cs typeface="Arial" panose="020B0604020202020204" pitchFamily="34" charset="0"/>
              </a:defRPr>
            </a:lvl1pPr>
          </a:lstStyle>
          <a:p>
            <a:pPr marL="12700" marR="0" lvl="0" indent="0" algn="l" defTabSz="914400" rtl="0" eaLnBrk="1" fontAlgn="auto" latinLnBrk="0" hangingPunct="1">
              <a:lnSpc>
                <a:spcPct val="100000"/>
              </a:lnSpc>
              <a:spcBef>
                <a:spcPts val="0"/>
              </a:spcBef>
              <a:spcAft>
                <a:spcPts val="0"/>
              </a:spcAft>
              <a:buClrTx/>
              <a:buSzTx/>
              <a:buFontTx/>
              <a:buNone/>
              <a:tabLst/>
              <a:defRPr/>
            </a:pPr>
            <a:endParaRPr kumimoji="0" lang="en-US" sz="900" b="0" i="0" u="none" strike="noStrike" kern="1200" cap="none" spc="-15" normalizeH="0" baseline="0" noProof="0" dirty="0">
              <a:ln>
                <a:noFill/>
              </a:ln>
              <a:solidFill>
                <a:schemeClr val="tx1">
                  <a:lumMod val="65000"/>
                </a:schemeClr>
              </a:solidFill>
              <a:effectLst/>
              <a:uLnTx/>
              <a:uFillTx/>
              <a:latin typeface="Arial"/>
              <a:ea typeface="+mn-ea"/>
              <a:cs typeface="Arial"/>
            </a:endParaRPr>
          </a:p>
        </p:txBody>
      </p:sp>
      <p:pic>
        <p:nvPicPr>
          <p:cNvPr id="7" name="Picture 4" descr="corporate-color">
            <a:extLst>
              <a:ext uri="{FF2B5EF4-FFF2-40B4-BE49-F238E27FC236}">
                <a16:creationId xmlns:a16="http://schemas.microsoft.com/office/drawing/2014/main" id="{D07B26C0-93E4-7062-8604-8B8FBAF6465C}"/>
              </a:ext>
            </a:extLst>
          </p:cNvPr>
          <p:cNvPicPr>
            <a:picLocks noChangeAspect="1" noChangeArrowheads="1"/>
          </p:cNvPicPr>
          <p:nvPr userDrawn="1"/>
        </p:nvPicPr>
        <p:blipFill>
          <a:blip r:embed="rId2" cstate="print"/>
          <a:srcRect/>
          <a:stretch>
            <a:fillRect/>
          </a:stretch>
        </p:blipFill>
        <p:spPr bwMode="auto">
          <a:xfrm>
            <a:off x="644" y="178631"/>
            <a:ext cx="1551319" cy="668960"/>
          </a:xfrm>
          <a:prstGeom prst="rect">
            <a:avLst/>
          </a:prstGeom>
          <a:noFill/>
          <a:ln w="9525">
            <a:noFill/>
            <a:miter lim="800000"/>
            <a:headEnd/>
            <a:tailEnd/>
          </a:ln>
        </p:spPr>
      </p:pic>
      <p:sp>
        <p:nvSpPr>
          <p:cNvPr id="9" name="Slide Number Placeholder 3">
            <a:extLst>
              <a:ext uri="{FF2B5EF4-FFF2-40B4-BE49-F238E27FC236}">
                <a16:creationId xmlns:a16="http://schemas.microsoft.com/office/drawing/2014/main" id="{125B18A5-ABE5-F27E-3085-7CE423A959E3}"/>
              </a:ext>
            </a:extLst>
          </p:cNvPr>
          <p:cNvSpPr>
            <a:spLocks noGrp="1"/>
          </p:cNvSpPr>
          <p:nvPr>
            <p:ph type="sldNum" sz="quarter" idx="4"/>
          </p:nvPr>
        </p:nvSpPr>
        <p:spPr>
          <a:xfrm>
            <a:off x="8839200" y="6629400"/>
            <a:ext cx="381000" cy="309549"/>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51554E6E-FEC8-4A81-9D3B-CF4622AB828E}" type="slidenum">
              <a:rPr lang="en-US" smtClean="0"/>
              <a:pPr/>
              <a:t>‹#›</a:t>
            </a:fld>
            <a:endParaRPr lang="en-US" dirty="0"/>
          </a:p>
        </p:txBody>
      </p:sp>
    </p:spTree>
    <p:extLst>
      <p:ext uri="{BB962C8B-B14F-4D97-AF65-F5344CB8AC3E}">
        <p14:creationId xmlns:p14="http://schemas.microsoft.com/office/powerpoint/2010/main" val="209000740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7"/>
          <p:cNvSpPr>
            <a:spLocks noGrp="1" noChangeArrowheads="1"/>
          </p:cNvSpPr>
          <p:nvPr>
            <p:ph type="sldNum" sz="quarter" idx="10"/>
          </p:nvPr>
        </p:nvSpPr>
        <p:spPr>
          <a:ln/>
        </p:spPr>
        <p:txBody>
          <a:bodyPr/>
          <a:lstStyle>
            <a:lvl1pPr>
              <a:defRPr/>
            </a:lvl1pPr>
          </a:lstStyle>
          <a:p>
            <a:pPr>
              <a:defRPr/>
            </a:pPr>
            <a:fld id="{D506E236-19C6-4DA5-9A02-0FB283F3DF9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1811175710"/>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7B58E1E-B25F-48A0-B947-0B82A18137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979176A-1CB1-47CB-A473-BF032E378464}"/>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Text Placeholder 7">
            <a:extLst>
              <a:ext uri="{FF2B5EF4-FFF2-40B4-BE49-F238E27FC236}">
                <a16:creationId xmlns:a16="http://schemas.microsoft.com/office/drawing/2014/main" id="{AC5B7325-E366-41E5-B3B0-9201E0C2B3EA}"/>
              </a:ext>
            </a:extLst>
          </p:cNvPr>
          <p:cNvSpPr>
            <a:spLocks noGrp="1"/>
          </p:cNvSpPr>
          <p:nvPr>
            <p:ph type="body" sz="quarter" idx="10" hasCustomPrompt="1"/>
          </p:nvPr>
        </p:nvSpPr>
        <p:spPr>
          <a:xfrm>
            <a:off x="2269332" y="6618904"/>
            <a:ext cx="4605338" cy="190500"/>
          </a:xfrm>
        </p:spPr>
        <p:txBody>
          <a:bodyPr>
            <a:noAutofit/>
          </a:bodyPr>
          <a:lstStyle>
            <a:lvl1pPr marL="0" indent="0" algn="ctr">
              <a:buNone/>
              <a:defRPr sz="900">
                <a:solidFill>
                  <a:schemeClr val="bg1"/>
                </a:solidFill>
                <a:latin typeface="Arial" panose="020B0604020202020204" pitchFamily="34" charset="0"/>
                <a:cs typeface="Arial" panose="020B0604020202020204" pitchFamily="34" charset="0"/>
              </a:defRPr>
            </a:lvl1pPr>
          </a:lstStyle>
          <a:p>
            <a:pPr lvl="0"/>
            <a:r>
              <a:rPr lang="en-US" dirty="0"/>
              <a:t>Distribution Statement </a:t>
            </a:r>
          </a:p>
        </p:txBody>
      </p:sp>
    </p:spTree>
    <p:extLst>
      <p:ext uri="{BB962C8B-B14F-4D97-AF65-F5344CB8AC3E}">
        <p14:creationId xmlns:p14="http://schemas.microsoft.com/office/powerpoint/2010/main" val="13230855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Rectangle 4"/>
          <p:cNvSpPr>
            <a:spLocks noGrp="1" noChangeArrowheads="1"/>
          </p:cNvSpPr>
          <p:nvPr>
            <p:ph type="sldNum" sz="quarter" idx="10"/>
          </p:nvPr>
        </p:nvSpPr>
        <p:spPr>
          <a:ln/>
        </p:spPr>
        <p:txBody>
          <a:bodyPr/>
          <a:lstStyle>
            <a:lvl1pPr>
              <a:defRPr sz="800"/>
            </a:lvl1pPr>
          </a:lstStyle>
          <a:p>
            <a:pPr>
              <a:defRPr/>
            </a:pPr>
            <a:fld id="{E3007D63-7196-4CC3-B12C-8B6529729D5D}" type="slidenum">
              <a:rPr lang="en-US" smtClean="0"/>
              <a:pPr>
                <a:defRPr/>
              </a:pPr>
              <a:t>‹#›</a:t>
            </a:fld>
            <a:endParaRPr lang="en-US" dirty="0"/>
          </a:p>
        </p:txBody>
      </p:sp>
      <p:sp>
        <p:nvSpPr>
          <p:cNvPr id="3" name="Rectangle 13"/>
          <p:cNvSpPr>
            <a:spLocks noGrp="1" noChangeArrowheads="1"/>
          </p:cNvSpPr>
          <p:nvPr>
            <p:ph type="ftr" sz="quarter" idx="11"/>
          </p:nvPr>
        </p:nvSpPr>
        <p:spPr>
          <a:xfrm>
            <a:off x="3124200" y="6611938"/>
            <a:ext cx="3543300" cy="246062"/>
          </a:xfrm>
          <a:ln/>
        </p:spPr>
        <p:txBody>
          <a:bodyPr/>
          <a:lstStyle>
            <a:lvl1pPr>
              <a:defRPr/>
            </a:lvl1pPr>
          </a:lstStyle>
          <a:p>
            <a:r>
              <a:rPr lang="en-US"/>
              <a:t>Approved for public release - distribution unlimited</a:t>
            </a:r>
            <a:endParaRPr lang="en-US" dirty="0"/>
          </a:p>
        </p:txBody>
      </p:sp>
    </p:spTree>
    <p:extLst>
      <p:ext uri="{BB962C8B-B14F-4D97-AF65-F5344CB8AC3E}">
        <p14:creationId xmlns:p14="http://schemas.microsoft.com/office/powerpoint/2010/main" val="37117803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131763" y="1187450"/>
            <a:ext cx="4357687" cy="5448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1850" y="1187450"/>
            <a:ext cx="4359275" cy="54483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7"/>
          <p:cNvSpPr>
            <a:spLocks noGrp="1" noChangeArrowheads="1"/>
          </p:cNvSpPr>
          <p:nvPr>
            <p:ph type="sldNum" sz="quarter" idx="10"/>
          </p:nvPr>
        </p:nvSpPr>
        <p:spPr>
          <a:ln/>
        </p:spPr>
        <p:txBody>
          <a:bodyPr/>
          <a:lstStyle>
            <a:lvl1pPr>
              <a:defRPr/>
            </a:lvl1pPr>
          </a:lstStyle>
          <a:p>
            <a:pPr>
              <a:defRPr/>
            </a:pPr>
            <a:fld id="{A0A2A65D-8FE2-484C-AD3D-BC87808B6336}"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1793287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7"/>
          <p:cNvSpPr>
            <a:spLocks noGrp="1" noChangeArrowheads="1"/>
          </p:cNvSpPr>
          <p:nvPr>
            <p:ph type="sldNum" sz="quarter" idx="10"/>
          </p:nvPr>
        </p:nvSpPr>
        <p:spPr>
          <a:ln/>
        </p:spPr>
        <p:txBody>
          <a:bodyPr/>
          <a:lstStyle>
            <a:lvl1pPr>
              <a:defRPr/>
            </a:lvl1pPr>
          </a:lstStyle>
          <a:p>
            <a:pPr>
              <a:defRPr/>
            </a:pPr>
            <a:fld id="{FB4B4645-BCCB-4A31-8EF4-DC33145D6C7C}"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366408410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7"/>
          <p:cNvSpPr>
            <a:spLocks noGrp="1" noChangeArrowheads="1"/>
          </p:cNvSpPr>
          <p:nvPr>
            <p:ph type="sldNum" sz="quarter" idx="10"/>
          </p:nvPr>
        </p:nvSpPr>
        <p:spPr>
          <a:ln/>
        </p:spPr>
        <p:txBody>
          <a:bodyPr/>
          <a:lstStyle>
            <a:lvl1pPr>
              <a:defRPr/>
            </a:lvl1pPr>
          </a:lstStyle>
          <a:p>
            <a:pPr>
              <a:defRPr/>
            </a:pPr>
            <a:fld id="{8AE7307A-47A0-4DCC-A03E-D8F2752920B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7211193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7"/>
          <p:cNvSpPr>
            <a:spLocks noGrp="1" noChangeArrowheads="1"/>
          </p:cNvSpPr>
          <p:nvPr>
            <p:ph type="sldNum" sz="quarter" idx="10"/>
          </p:nvPr>
        </p:nvSpPr>
        <p:spPr>
          <a:ln/>
        </p:spPr>
        <p:txBody>
          <a:bodyPr/>
          <a:lstStyle>
            <a:lvl1pPr>
              <a:defRPr/>
            </a:lvl1pPr>
          </a:lstStyle>
          <a:p>
            <a:pPr>
              <a:defRPr/>
            </a:pPr>
            <a:fld id="{A574FCD7-0B31-4440-8287-90B2F50547AF}"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9295744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fld id="{057B5B04-350D-4593-9A66-E2CA9F8F454E}"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6366583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7"/>
          <p:cNvSpPr>
            <a:spLocks noGrp="1" noChangeArrowheads="1"/>
          </p:cNvSpPr>
          <p:nvPr>
            <p:ph type="sldNum" sz="quarter" idx="10"/>
          </p:nvPr>
        </p:nvSpPr>
        <p:spPr>
          <a:ln/>
        </p:spPr>
        <p:txBody>
          <a:bodyPr/>
          <a:lstStyle>
            <a:lvl1pPr>
              <a:defRPr/>
            </a:lvl1pPr>
          </a:lstStyle>
          <a:p>
            <a:pPr>
              <a:defRPr/>
            </a:pPr>
            <a:fld id="{1954DF15-65F5-42B5-8401-67C62F567CF3}" type="slidenum">
              <a:rPr lang="en-US">
                <a:solidFill>
                  <a:srgbClr val="000000"/>
                </a:solidFill>
              </a:rPr>
              <a:pPr>
                <a:defRPr/>
              </a:pPr>
              <a:t>‹#›</a:t>
            </a:fld>
            <a:endParaRPr lang="en-US" dirty="0">
              <a:solidFill>
                <a:srgbClr val="000000"/>
              </a:solidFill>
            </a:endParaRPr>
          </a:p>
        </p:txBody>
      </p:sp>
    </p:spTree>
    <p:extLst>
      <p:ext uri="{BB962C8B-B14F-4D97-AF65-F5344CB8AC3E}">
        <p14:creationId xmlns:p14="http://schemas.microsoft.com/office/powerpoint/2010/main" val="2142435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2.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slideLayout" Target="../slideLayouts/slideLayout25.xml"/><Relationship Id="rId18" Type="http://schemas.openxmlformats.org/officeDocument/2006/relationships/image" Target="../media/image2.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slideLayout" Target="../slideLayouts/slideLayout24.xml"/><Relationship Id="rId17" Type="http://schemas.openxmlformats.org/officeDocument/2006/relationships/theme" Target="../theme/theme2.xml"/><Relationship Id="rId2" Type="http://schemas.openxmlformats.org/officeDocument/2006/relationships/slideLayout" Target="../slideLayouts/slideLayout14.xml"/><Relationship Id="rId16" Type="http://schemas.openxmlformats.org/officeDocument/2006/relationships/slideLayout" Target="../slideLayouts/slideLayout28.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5" Type="http://schemas.openxmlformats.org/officeDocument/2006/relationships/slideLayout" Target="../slideLayouts/slideLayout2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 Id="rId14" Type="http://schemas.openxmlformats.org/officeDocument/2006/relationships/slideLayout" Target="../slideLayouts/slideLayout26.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31.xml"/><Relationship Id="rId2" Type="http://schemas.openxmlformats.org/officeDocument/2006/relationships/slideLayout" Target="../slideLayouts/slideLayout30.xml"/><Relationship Id="rId1" Type="http://schemas.openxmlformats.org/officeDocument/2006/relationships/slideLayout" Target="../slideLayouts/slideLayout29.xml"/><Relationship Id="rId6" Type="http://schemas.openxmlformats.org/officeDocument/2006/relationships/image" Target="../media/image2.png"/><Relationship Id="rId5" Type="http://schemas.openxmlformats.org/officeDocument/2006/relationships/image" Target="../media/image11.jpe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2">
            <a:lumMod val="75000"/>
          </a:schemeClr>
        </a:solidFill>
        <a:effectLst/>
      </p:bgPr>
    </p:bg>
    <p:spTree>
      <p:nvGrpSpPr>
        <p:cNvPr id="1" name=""/>
        <p:cNvGrpSpPr/>
        <p:nvPr/>
      </p:nvGrpSpPr>
      <p:grpSpPr>
        <a:xfrm>
          <a:off x="0" y="0"/>
          <a:ext cx="0" cy="0"/>
          <a:chOff x="0" y="0"/>
          <a:chExt cx="0" cy="0"/>
        </a:xfrm>
      </p:grpSpPr>
      <p:grpSp>
        <p:nvGrpSpPr>
          <p:cNvPr id="3074" name="Group 2"/>
          <p:cNvGrpSpPr>
            <a:grpSpLocks/>
          </p:cNvGrpSpPr>
          <p:nvPr userDrawn="1"/>
        </p:nvGrpSpPr>
        <p:grpSpPr bwMode="auto">
          <a:xfrm>
            <a:off x="1852613" y="985838"/>
            <a:ext cx="7291387" cy="77787"/>
            <a:chOff x="1167" y="543"/>
            <a:chExt cx="4593" cy="214"/>
          </a:xfrm>
        </p:grpSpPr>
        <p:sp>
          <p:nvSpPr>
            <p:cNvPr id="1129475" name="Rectangle 3"/>
            <p:cNvSpPr>
              <a:spLocks noChangeArrowheads="1"/>
            </p:cNvSpPr>
            <p:nvPr userDrawn="1"/>
          </p:nvSpPr>
          <p:spPr bwMode="auto">
            <a:xfrm>
              <a:off x="1167" y="543"/>
              <a:ext cx="4593" cy="70"/>
            </a:xfrm>
            <a:prstGeom prst="rect">
              <a:avLst/>
            </a:prstGeom>
            <a:gradFill rotWithShape="1">
              <a:gsLst>
                <a:gs pos="0">
                  <a:srgbClr val="6699FF"/>
                </a:gs>
                <a:gs pos="100000">
                  <a:schemeClr val="accent2"/>
                </a:gs>
              </a:gsLst>
              <a:lin ang="0" scaled="1"/>
            </a:gradFill>
            <a:ln w="9525">
              <a:noFill/>
              <a:miter lim="800000"/>
              <a:headEnd/>
              <a:tailEnd/>
            </a:ln>
            <a:effectLst/>
          </p:spPr>
          <p:txBody>
            <a:bodyPr wrap="none" anchor="ctr"/>
            <a:lstStyle/>
            <a:p>
              <a:pPr algn="ctr" eaLnBrk="0" hangingPunct="0">
                <a:defRPr/>
              </a:pPr>
              <a:endParaRPr lang="en-US" sz="3200" dirty="0">
                <a:solidFill>
                  <a:srgbClr val="000000"/>
                </a:solidFill>
                <a:latin typeface="Arial" pitchFamily="-107" charset="0"/>
                <a:ea typeface="Arial" pitchFamily="-107" charset="0"/>
              </a:endParaRPr>
            </a:p>
          </p:txBody>
        </p:sp>
        <p:sp>
          <p:nvSpPr>
            <p:cNvPr id="1129476" name="Rectangle 4"/>
            <p:cNvSpPr>
              <a:spLocks noChangeArrowheads="1"/>
            </p:cNvSpPr>
            <p:nvPr userDrawn="1"/>
          </p:nvSpPr>
          <p:spPr bwMode="auto">
            <a:xfrm>
              <a:off x="1167" y="613"/>
              <a:ext cx="4593" cy="70"/>
            </a:xfrm>
            <a:prstGeom prst="rect">
              <a:avLst/>
            </a:prstGeom>
            <a:gradFill rotWithShape="1">
              <a:gsLst>
                <a:gs pos="0">
                  <a:schemeClr val="accent2"/>
                </a:gs>
                <a:gs pos="100000">
                  <a:srgbClr val="6699FF"/>
                </a:gs>
              </a:gsLst>
              <a:lin ang="0" scaled="1"/>
            </a:gradFill>
            <a:ln w="9525" algn="ctr">
              <a:noFill/>
              <a:miter lim="800000"/>
              <a:headEnd/>
              <a:tailEnd/>
            </a:ln>
            <a:effectLst/>
          </p:spPr>
          <p:txBody>
            <a:bodyPr wrap="none" anchor="ctr"/>
            <a:lstStyle/>
            <a:p>
              <a:pPr algn="ctr" eaLnBrk="0" hangingPunct="0">
                <a:defRPr/>
              </a:pPr>
              <a:endParaRPr lang="en-US" sz="3200" dirty="0">
                <a:solidFill>
                  <a:srgbClr val="000000"/>
                </a:solidFill>
                <a:latin typeface="Arial" pitchFamily="-107" charset="0"/>
                <a:ea typeface="Arial" pitchFamily="-107" charset="0"/>
              </a:endParaRPr>
            </a:p>
          </p:txBody>
        </p:sp>
        <p:sp>
          <p:nvSpPr>
            <p:cNvPr id="1129477" name="Rectangle 5"/>
            <p:cNvSpPr>
              <a:spLocks noChangeArrowheads="1"/>
            </p:cNvSpPr>
            <p:nvPr userDrawn="1"/>
          </p:nvSpPr>
          <p:spPr bwMode="auto">
            <a:xfrm>
              <a:off x="1167" y="687"/>
              <a:ext cx="4593" cy="70"/>
            </a:xfrm>
            <a:prstGeom prst="rect">
              <a:avLst/>
            </a:prstGeom>
            <a:gradFill rotWithShape="1">
              <a:gsLst>
                <a:gs pos="0">
                  <a:srgbClr val="6699FF"/>
                </a:gs>
                <a:gs pos="100000">
                  <a:schemeClr val="accent2"/>
                </a:gs>
              </a:gsLst>
              <a:lin ang="0" scaled="1"/>
            </a:gradFill>
            <a:ln w="9525" algn="ctr">
              <a:noFill/>
              <a:miter lim="800000"/>
              <a:headEnd/>
              <a:tailEnd/>
            </a:ln>
            <a:effectLst/>
          </p:spPr>
          <p:txBody>
            <a:bodyPr wrap="none" anchor="ctr"/>
            <a:lstStyle/>
            <a:p>
              <a:pPr algn="ctr" eaLnBrk="0" hangingPunct="0">
                <a:defRPr/>
              </a:pPr>
              <a:endParaRPr lang="en-US" sz="3200" dirty="0">
                <a:solidFill>
                  <a:srgbClr val="000000"/>
                </a:solidFill>
                <a:latin typeface="Arial" pitchFamily="-107" charset="0"/>
                <a:ea typeface="Arial" pitchFamily="-107" charset="0"/>
              </a:endParaRPr>
            </a:p>
          </p:txBody>
        </p:sp>
      </p:grpSp>
      <p:sp>
        <p:nvSpPr>
          <p:cNvPr id="3075" name="Rectangle 6"/>
          <p:cNvSpPr>
            <a:spLocks noGrp="1" noChangeArrowheads="1"/>
          </p:cNvSpPr>
          <p:nvPr>
            <p:ph type="body" idx="1"/>
          </p:nvPr>
        </p:nvSpPr>
        <p:spPr bwMode="auto">
          <a:xfrm>
            <a:off x="131763" y="1187450"/>
            <a:ext cx="8869362" cy="54483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29479" name="Rectangle 7"/>
          <p:cNvSpPr>
            <a:spLocks noGrp="1" noChangeArrowheads="1"/>
          </p:cNvSpPr>
          <p:nvPr>
            <p:ph type="sldNum" sz="quarter" idx="4"/>
          </p:nvPr>
        </p:nvSpPr>
        <p:spPr bwMode="auto">
          <a:xfrm>
            <a:off x="7951788" y="6629400"/>
            <a:ext cx="1116012" cy="1968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900" smtClean="0"/>
            </a:lvl1pPr>
          </a:lstStyle>
          <a:p>
            <a:pPr>
              <a:defRPr/>
            </a:pPr>
            <a:fld id="{73A27B06-5D71-4521-8BC0-10BF2E914471}" type="slidenum">
              <a:rPr lang="en-US">
                <a:solidFill>
                  <a:srgbClr val="000000"/>
                </a:solidFill>
              </a:rPr>
              <a:pPr>
                <a:defRPr/>
              </a:pPr>
              <a:t>‹#›</a:t>
            </a:fld>
            <a:endParaRPr lang="en-US" dirty="0">
              <a:solidFill>
                <a:srgbClr val="000000"/>
              </a:solidFill>
            </a:endParaRPr>
          </a:p>
        </p:txBody>
      </p:sp>
      <p:sp>
        <p:nvSpPr>
          <p:cNvPr id="3078" name="Rectangle 9"/>
          <p:cNvSpPr>
            <a:spLocks noGrp="1" noChangeArrowheads="1"/>
          </p:cNvSpPr>
          <p:nvPr>
            <p:ph type="title"/>
          </p:nvPr>
        </p:nvSpPr>
        <p:spPr bwMode="auto">
          <a:xfrm>
            <a:off x="1863725" y="23813"/>
            <a:ext cx="7280275" cy="884237"/>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a:t>CLICK TO EDIT MASTER TITLE STYLE</a:t>
            </a:r>
          </a:p>
        </p:txBody>
      </p:sp>
      <p:pic>
        <p:nvPicPr>
          <p:cNvPr id="10" name="Picture 16" descr="corporate-color"/>
          <p:cNvPicPr>
            <a:picLocks noChangeAspect="1" noChangeArrowheads="1"/>
          </p:cNvPicPr>
          <p:nvPr userDrawn="1"/>
        </p:nvPicPr>
        <p:blipFill>
          <a:blip r:embed="rId14" cstate="print"/>
          <a:srcRect/>
          <a:stretch>
            <a:fillRect/>
          </a:stretch>
        </p:blipFill>
        <p:spPr bwMode="auto">
          <a:xfrm>
            <a:off x="-1" y="0"/>
            <a:ext cx="2343703" cy="1066800"/>
          </a:xfrm>
          <a:prstGeom prst="rect">
            <a:avLst/>
          </a:prstGeom>
          <a:noFill/>
          <a:ln w="9525">
            <a:noFill/>
            <a:miter lim="800000"/>
            <a:headEnd/>
            <a:tailEnd/>
          </a:ln>
        </p:spPr>
      </p:pic>
      <p:pic>
        <p:nvPicPr>
          <p:cNvPr id="11" name="Picture 10"/>
          <p:cNvPicPr>
            <a:picLocks noChangeAspect="1"/>
          </p:cNvPicPr>
          <p:nvPr userDrawn="1"/>
        </p:nvPicPr>
        <p:blipFill>
          <a:blip r:embed="rId15"/>
          <a:stretch>
            <a:fillRect/>
          </a:stretch>
        </p:blipFill>
        <p:spPr>
          <a:xfrm>
            <a:off x="8301721" y="159521"/>
            <a:ext cx="789856" cy="784567"/>
          </a:xfrm>
          <a:prstGeom prst="rect">
            <a:avLst/>
          </a:prstGeom>
        </p:spPr>
      </p:pic>
    </p:spTree>
    <p:extLst>
      <p:ext uri="{BB962C8B-B14F-4D97-AF65-F5344CB8AC3E}">
        <p14:creationId xmlns:p14="http://schemas.microsoft.com/office/powerpoint/2010/main" val="3467625824"/>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 id="2147483792" r:id="rId12"/>
  </p:sldLayoutIdLst>
  <p:hf hdr="0" ftr="0" dt="0"/>
  <p:txStyles>
    <p:titleStyle>
      <a:lvl1pPr algn="ctr" rtl="0" eaLnBrk="0" fontAlgn="base" hangingPunct="0">
        <a:lnSpc>
          <a:spcPct val="85000"/>
        </a:lnSpc>
        <a:spcBef>
          <a:spcPct val="0"/>
        </a:spcBef>
        <a:spcAft>
          <a:spcPct val="0"/>
        </a:spcAft>
        <a:defRPr sz="3200">
          <a:solidFill>
            <a:schemeClr val="tx2"/>
          </a:solidFill>
          <a:latin typeface="+mj-lt"/>
          <a:ea typeface="ＭＳ Ｐゴシック" charset="-128"/>
          <a:cs typeface="ＭＳ Ｐゴシック" charset="-128"/>
        </a:defRPr>
      </a:lvl1pPr>
      <a:lvl2pPr algn="ctr" rtl="0" eaLnBrk="0" fontAlgn="base" hangingPunct="0">
        <a:lnSpc>
          <a:spcPct val="85000"/>
        </a:lnSpc>
        <a:spcBef>
          <a:spcPct val="0"/>
        </a:spcBef>
        <a:spcAft>
          <a:spcPct val="0"/>
        </a:spcAft>
        <a:defRPr sz="3200">
          <a:solidFill>
            <a:schemeClr val="tx2"/>
          </a:solidFill>
          <a:latin typeface="Arial" charset="0"/>
          <a:ea typeface="ＭＳ Ｐゴシック" charset="-128"/>
          <a:cs typeface="ＭＳ Ｐゴシック" charset="-128"/>
        </a:defRPr>
      </a:lvl2pPr>
      <a:lvl3pPr algn="ctr" rtl="0" eaLnBrk="0" fontAlgn="base" hangingPunct="0">
        <a:lnSpc>
          <a:spcPct val="85000"/>
        </a:lnSpc>
        <a:spcBef>
          <a:spcPct val="0"/>
        </a:spcBef>
        <a:spcAft>
          <a:spcPct val="0"/>
        </a:spcAft>
        <a:defRPr sz="3200">
          <a:solidFill>
            <a:schemeClr val="tx2"/>
          </a:solidFill>
          <a:latin typeface="Arial" charset="0"/>
          <a:ea typeface="ＭＳ Ｐゴシック" charset="-128"/>
          <a:cs typeface="ＭＳ Ｐゴシック" charset="-128"/>
        </a:defRPr>
      </a:lvl3pPr>
      <a:lvl4pPr algn="ctr" rtl="0" eaLnBrk="0" fontAlgn="base" hangingPunct="0">
        <a:lnSpc>
          <a:spcPct val="85000"/>
        </a:lnSpc>
        <a:spcBef>
          <a:spcPct val="0"/>
        </a:spcBef>
        <a:spcAft>
          <a:spcPct val="0"/>
        </a:spcAft>
        <a:defRPr sz="3200">
          <a:solidFill>
            <a:schemeClr val="tx2"/>
          </a:solidFill>
          <a:latin typeface="Arial" charset="0"/>
          <a:ea typeface="ＭＳ Ｐゴシック" charset="-128"/>
          <a:cs typeface="ＭＳ Ｐゴシック" charset="-128"/>
        </a:defRPr>
      </a:lvl4pPr>
      <a:lvl5pPr algn="ctr" rtl="0" eaLnBrk="0" fontAlgn="base" hangingPunct="0">
        <a:lnSpc>
          <a:spcPct val="85000"/>
        </a:lnSpc>
        <a:spcBef>
          <a:spcPct val="0"/>
        </a:spcBef>
        <a:spcAft>
          <a:spcPct val="0"/>
        </a:spcAft>
        <a:defRPr sz="3200">
          <a:solidFill>
            <a:schemeClr val="tx2"/>
          </a:solidFill>
          <a:latin typeface="Arial" charset="0"/>
          <a:ea typeface="ＭＳ Ｐゴシック" charset="-128"/>
          <a:cs typeface="ＭＳ Ｐゴシック" charset="-128"/>
        </a:defRPr>
      </a:lvl5pPr>
      <a:lvl6pPr marL="457200" algn="ctr" rtl="0" fontAlgn="base">
        <a:lnSpc>
          <a:spcPct val="85000"/>
        </a:lnSpc>
        <a:spcBef>
          <a:spcPct val="0"/>
        </a:spcBef>
        <a:spcAft>
          <a:spcPct val="0"/>
        </a:spcAft>
        <a:defRPr sz="3200">
          <a:solidFill>
            <a:schemeClr val="tx2"/>
          </a:solidFill>
          <a:latin typeface="Arial" charset="0"/>
        </a:defRPr>
      </a:lvl6pPr>
      <a:lvl7pPr marL="914400" algn="ctr" rtl="0" fontAlgn="base">
        <a:lnSpc>
          <a:spcPct val="85000"/>
        </a:lnSpc>
        <a:spcBef>
          <a:spcPct val="0"/>
        </a:spcBef>
        <a:spcAft>
          <a:spcPct val="0"/>
        </a:spcAft>
        <a:defRPr sz="3200">
          <a:solidFill>
            <a:schemeClr val="tx2"/>
          </a:solidFill>
          <a:latin typeface="Arial" charset="0"/>
        </a:defRPr>
      </a:lvl7pPr>
      <a:lvl8pPr marL="1371600" algn="ctr" rtl="0" fontAlgn="base">
        <a:lnSpc>
          <a:spcPct val="85000"/>
        </a:lnSpc>
        <a:spcBef>
          <a:spcPct val="0"/>
        </a:spcBef>
        <a:spcAft>
          <a:spcPct val="0"/>
        </a:spcAft>
        <a:defRPr sz="3200">
          <a:solidFill>
            <a:schemeClr val="tx2"/>
          </a:solidFill>
          <a:latin typeface="Arial" charset="0"/>
        </a:defRPr>
      </a:lvl8pPr>
      <a:lvl9pPr marL="1828800" algn="ctr" rtl="0" fontAlgn="base">
        <a:lnSpc>
          <a:spcPct val="85000"/>
        </a:lnSpc>
        <a:spcBef>
          <a:spcPct val="0"/>
        </a:spcBef>
        <a:spcAft>
          <a:spcPct val="0"/>
        </a:spcAft>
        <a:defRPr sz="32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Arial" charset="0"/>
          <a:cs typeface="+mn-cs"/>
        </a:defRPr>
      </a:lvl1pPr>
      <a:lvl2pPr marL="742950" indent="-285750" algn="l" rtl="0" eaLnBrk="0" fontAlgn="base" hangingPunct="0">
        <a:spcBef>
          <a:spcPct val="20000"/>
        </a:spcBef>
        <a:spcAft>
          <a:spcPct val="0"/>
        </a:spcAft>
        <a:buChar char="–"/>
        <a:defRPr sz="2800">
          <a:solidFill>
            <a:schemeClr val="tx1"/>
          </a:solidFill>
          <a:latin typeface="+mn-lt"/>
          <a:ea typeface="Arial" charset="0"/>
          <a:cs typeface="+mn-cs"/>
        </a:defRPr>
      </a:lvl2pPr>
      <a:lvl3pPr marL="1143000" indent="-228600" algn="l" rtl="0" eaLnBrk="0" fontAlgn="base" hangingPunct="0">
        <a:spcBef>
          <a:spcPct val="20000"/>
        </a:spcBef>
        <a:spcAft>
          <a:spcPct val="0"/>
        </a:spcAft>
        <a:buChar char="•"/>
        <a:defRPr sz="2400">
          <a:solidFill>
            <a:schemeClr val="tx1"/>
          </a:solidFill>
          <a:latin typeface="+mn-lt"/>
          <a:ea typeface="Arial" charset="0"/>
          <a:cs typeface="+mn-cs"/>
        </a:defRPr>
      </a:lvl3pPr>
      <a:lvl4pPr marL="1600200" indent="-228600" algn="l" rtl="0" eaLnBrk="0" fontAlgn="base" hangingPunct="0">
        <a:spcBef>
          <a:spcPct val="20000"/>
        </a:spcBef>
        <a:spcAft>
          <a:spcPct val="0"/>
        </a:spcAft>
        <a:buChar char="–"/>
        <a:defRPr sz="2000">
          <a:solidFill>
            <a:schemeClr val="tx1"/>
          </a:solidFill>
          <a:latin typeface="+mn-lt"/>
          <a:ea typeface="Arial" charset="0"/>
          <a:cs typeface="+mn-cs"/>
        </a:defRPr>
      </a:lvl4pPr>
      <a:lvl5pPr marL="2057400" indent="-228600" algn="l" rtl="0" eaLnBrk="0" fontAlgn="base" hangingPunct="0">
        <a:spcBef>
          <a:spcPct val="20000"/>
        </a:spcBef>
        <a:spcAft>
          <a:spcPct val="0"/>
        </a:spcAft>
        <a:buChar char="»"/>
        <a:defRPr sz="2000">
          <a:solidFill>
            <a:schemeClr val="tx1"/>
          </a:solidFill>
          <a:latin typeface="+mn-lt"/>
          <a:ea typeface="Arial" charset="0"/>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7" name="Rectangle 6"/>
          <p:cNvSpPr/>
          <p:nvPr/>
        </p:nvSpPr>
        <p:spPr>
          <a:xfrm>
            <a:off x="362" y="119839"/>
            <a:ext cx="9141714" cy="864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85019" y="284176"/>
            <a:ext cx="7772400" cy="700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85019" y="2011680"/>
            <a:ext cx="777240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81557" y="6422855"/>
            <a:ext cx="2595043" cy="365125"/>
          </a:xfrm>
          <a:prstGeom prst="rect">
            <a:avLst/>
          </a:prstGeom>
        </p:spPr>
        <p:txBody>
          <a:bodyPr vert="horz" lIns="91440" tIns="45720" rIns="45720" bIns="45720" rtlCol="0" anchor="ctr"/>
          <a:lstStyle>
            <a:lvl1pPr algn="l">
              <a:defRPr sz="1050">
                <a:solidFill>
                  <a:schemeClr val="tx1"/>
                </a:solidFill>
              </a:defRPr>
            </a:lvl1pPr>
          </a:lstStyle>
          <a:p>
            <a:fld id="{8BBC0C27-54EF-4865-B041-1A1CC21940B4}" type="datetime1">
              <a:rPr lang="en-US" smtClean="0"/>
              <a:t>12/11/2023</a:t>
            </a:fld>
            <a:endParaRPr lang="en-US" dirty="0"/>
          </a:p>
        </p:txBody>
      </p:sp>
      <p:sp>
        <p:nvSpPr>
          <p:cNvPr id="5" name="Footer Placeholder 4"/>
          <p:cNvSpPr>
            <a:spLocks noGrp="1"/>
          </p:cNvSpPr>
          <p:nvPr>
            <p:ph type="ftr" sz="quarter" idx="3"/>
          </p:nvPr>
        </p:nvSpPr>
        <p:spPr>
          <a:xfrm>
            <a:off x="4191000" y="6422855"/>
            <a:ext cx="4060627" cy="365125"/>
          </a:xfrm>
          <a:prstGeom prst="rect">
            <a:avLst/>
          </a:prstGeom>
        </p:spPr>
        <p:txBody>
          <a:bodyPr vert="horz" lIns="91440" tIns="45720" rIns="91440" bIns="45720" rtlCol="0" anchor="ctr"/>
          <a:lstStyle>
            <a:lvl1pPr algn="r">
              <a:defRPr sz="1050">
                <a:solidFill>
                  <a:schemeClr val="tx1"/>
                </a:solidFill>
              </a:defRPr>
            </a:lvl1pPr>
          </a:lstStyle>
          <a:p>
            <a:r>
              <a:rPr lang="en-US" dirty="0"/>
              <a:t>Business Sensitive - For Official Use Only </a:t>
            </a:r>
          </a:p>
        </p:txBody>
      </p:sp>
      <p:sp>
        <p:nvSpPr>
          <p:cNvPr id="6" name="Slide Number Placeholder 5"/>
          <p:cNvSpPr>
            <a:spLocks noGrp="1"/>
          </p:cNvSpPr>
          <p:nvPr>
            <p:ph type="sldNum" sz="quarter" idx="4"/>
          </p:nvPr>
        </p:nvSpPr>
        <p:spPr>
          <a:xfrm>
            <a:off x="8265139" y="6422855"/>
            <a:ext cx="709698" cy="365125"/>
          </a:xfrm>
          <a:prstGeom prst="rect">
            <a:avLst/>
          </a:prstGeom>
        </p:spPr>
        <p:txBody>
          <a:bodyPr vert="horz" lIns="45720" tIns="45720" rIns="91440" bIns="45720" rtlCol="0" anchor="ctr"/>
          <a:lstStyle>
            <a:lvl1pPr algn="l">
              <a:defRPr sz="1200" b="0">
                <a:solidFill>
                  <a:schemeClr val="tx1"/>
                </a:solidFill>
              </a:defRPr>
            </a:lvl1pPr>
          </a:lstStyle>
          <a:p>
            <a:pPr>
              <a:defRPr/>
            </a:pPr>
            <a:fld id="{73A27B06-5D71-4521-8BC0-10BF2E914471}" type="slidenum">
              <a:rPr lang="en-US" smtClean="0">
                <a:solidFill>
                  <a:srgbClr val="000000"/>
                </a:solidFill>
              </a:rPr>
              <a:pPr>
                <a:defRPr/>
              </a:pPr>
              <a:t>‹#›</a:t>
            </a:fld>
            <a:endParaRPr lang="en-US" dirty="0">
              <a:solidFill>
                <a:srgbClr val="000000"/>
              </a:solidFill>
            </a:endParaRPr>
          </a:p>
        </p:txBody>
      </p:sp>
      <p:pic>
        <p:nvPicPr>
          <p:cNvPr id="8" name="Picture 7"/>
          <p:cNvPicPr>
            <a:picLocks noChangeAspect="1"/>
          </p:cNvPicPr>
          <p:nvPr userDrawn="1"/>
        </p:nvPicPr>
        <p:blipFill>
          <a:blip r:embed="rId18"/>
          <a:stretch>
            <a:fillRect/>
          </a:stretch>
        </p:blipFill>
        <p:spPr>
          <a:xfrm>
            <a:off x="8301721" y="159521"/>
            <a:ext cx="789856" cy="784567"/>
          </a:xfrm>
          <a:prstGeom prst="rect">
            <a:avLst/>
          </a:prstGeom>
        </p:spPr>
      </p:pic>
    </p:spTree>
    <p:extLst>
      <p:ext uri="{BB962C8B-B14F-4D97-AF65-F5344CB8AC3E}">
        <p14:creationId xmlns:p14="http://schemas.microsoft.com/office/powerpoint/2010/main" val="2208344140"/>
      </p:ext>
    </p:extLst>
  </p:cSld>
  <p:clrMap bg1="dk1" tx1="lt1" bg2="dk2" tx2="lt2" accent1="accent1" accent2="accent2" accent3="accent3" accent4="accent4" accent5="accent5" accent6="accent6" hlink="hlink" folHlink="folHlink"/>
  <p:sldLayoutIdLst>
    <p:sldLayoutId id="2147483860" r:id="rId1"/>
    <p:sldLayoutId id="2147483861" r:id="rId2"/>
    <p:sldLayoutId id="2147483862" r:id="rId3"/>
    <p:sldLayoutId id="2147483863" r:id="rId4"/>
    <p:sldLayoutId id="2147483864" r:id="rId5"/>
    <p:sldLayoutId id="2147483865" r:id="rId6"/>
    <p:sldLayoutId id="2147483866" r:id="rId7"/>
    <p:sldLayoutId id="2147483867" r:id="rId8"/>
    <p:sldLayoutId id="2147483868" r:id="rId9"/>
    <p:sldLayoutId id="2147483869" r:id="rId10"/>
    <p:sldLayoutId id="2147483870" r:id="rId11"/>
    <p:sldLayoutId id="2147483871" r:id="rId12"/>
    <p:sldLayoutId id="2147483840" r:id="rId13"/>
    <p:sldLayoutId id="2147483841" r:id="rId14"/>
    <p:sldLayoutId id="2147483842" r:id="rId15"/>
    <p:sldLayoutId id="2147483843" r:id="rId16"/>
  </p:sldLayoutIdLst>
  <p:hf hdr="0" ftr="0" dt="0"/>
  <p:txStyles>
    <p:titleStyle>
      <a:lvl1pPr algn="l" defTabSz="914400" rtl="0" eaLnBrk="1" latinLnBrk="0" hangingPunct="1">
        <a:lnSpc>
          <a:spcPct val="85000"/>
        </a:lnSpc>
        <a:spcBef>
          <a:spcPct val="0"/>
        </a:spcBef>
        <a:buNone/>
        <a:defRPr sz="2800" kern="1200" cap="all" baseline="0">
          <a:solidFill>
            <a:schemeClr val="bg2"/>
          </a:solidFill>
          <a:latin typeface="+mj-lt"/>
          <a:ea typeface="+mj-ea"/>
          <a:cs typeface="+mj-cs"/>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2">
            <a:lumMod val="75000"/>
          </a:schemeClr>
        </a:solidFill>
        <a:effectLst/>
      </p:bgPr>
    </p:bg>
    <p:spTree>
      <p:nvGrpSpPr>
        <p:cNvPr id="1" name=""/>
        <p:cNvGrpSpPr/>
        <p:nvPr/>
      </p:nvGrpSpPr>
      <p:grpSpPr>
        <a:xfrm>
          <a:off x="0" y="0"/>
          <a:ext cx="0" cy="0"/>
          <a:chOff x="0" y="0"/>
          <a:chExt cx="0" cy="0"/>
        </a:xfrm>
      </p:grpSpPr>
      <p:sp>
        <p:nvSpPr>
          <p:cNvPr id="7" name="Rectangle 6"/>
          <p:cNvSpPr/>
          <p:nvPr/>
        </p:nvSpPr>
        <p:spPr>
          <a:xfrm>
            <a:off x="362" y="119839"/>
            <a:ext cx="9141714" cy="864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685019" y="284176"/>
            <a:ext cx="7772400" cy="700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85019" y="2011680"/>
            <a:ext cx="7772400" cy="420624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8" name="Picture 4" descr="corporate-color">
            <a:extLst>
              <a:ext uri="{FF2B5EF4-FFF2-40B4-BE49-F238E27FC236}">
                <a16:creationId xmlns:a16="http://schemas.microsoft.com/office/drawing/2014/main" id="{37094ADB-A440-D339-FA7E-D8385AC59F17}"/>
              </a:ext>
            </a:extLst>
          </p:cNvPr>
          <p:cNvPicPr>
            <a:picLocks noChangeAspect="1" noChangeArrowheads="1"/>
          </p:cNvPicPr>
          <p:nvPr userDrawn="1"/>
        </p:nvPicPr>
        <p:blipFill>
          <a:blip r:embed="rId5" cstate="print"/>
          <a:srcRect/>
          <a:stretch>
            <a:fillRect/>
          </a:stretch>
        </p:blipFill>
        <p:spPr bwMode="auto">
          <a:xfrm>
            <a:off x="644" y="178631"/>
            <a:ext cx="1551319" cy="668960"/>
          </a:xfrm>
          <a:prstGeom prst="rect">
            <a:avLst/>
          </a:prstGeom>
          <a:noFill/>
          <a:ln w="9525">
            <a:noFill/>
            <a:miter lim="800000"/>
            <a:headEnd/>
            <a:tailEnd/>
          </a:ln>
        </p:spPr>
      </p:pic>
      <p:sp>
        <p:nvSpPr>
          <p:cNvPr id="11" name="Slide Number Placeholder 3">
            <a:extLst>
              <a:ext uri="{FF2B5EF4-FFF2-40B4-BE49-F238E27FC236}">
                <a16:creationId xmlns:a16="http://schemas.microsoft.com/office/drawing/2014/main" id="{6585FD0B-9E9C-C41B-06A4-E7C52539C107}"/>
              </a:ext>
            </a:extLst>
          </p:cNvPr>
          <p:cNvSpPr>
            <a:spLocks noGrp="1"/>
          </p:cNvSpPr>
          <p:nvPr>
            <p:ph type="sldNum" sz="quarter" idx="4"/>
          </p:nvPr>
        </p:nvSpPr>
        <p:spPr>
          <a:xfrm>
            <a:off x="8839200" y="6629400"/>
            <a:ext cx="381000" cy="309549"/>
          </a:xfrm>
          <a:prstGeom prst="rect">
            <a:avLst/>
          </a:prstGeom>
        </p:spPr>
        <p:txBody>
          <a:bodyPr vert="horz" lIns="91440" tIns="45720" rIns="91440" bIns="45720" rtlCol="0" anchor="ctr"/>
          <a:lstStyle>
            <a:lvl1pPr algn="r">
              <a:defRPr sz="900">
                <a:solidFill>
                  <a:schemeClr val="tx1">
                    <a:tint val="75000"/>
                  </a:schemeClr>
                </a:solidFill>
                <a:latin typeface="Arial" panose="020B0604020202020204" pitchFamily="34" charset="0"/>
                <a:cs typeface="Arial" panose="020B0604020202020204" pitchFamily="34" charset="0"/>
              </a:defRPr>
            </a:lvl1pPr>
          </a:lstStyle>
          <a:p>
            <a:fld id="{51554E6E-FEC8-4A81-9D3B-CF4622AB828E}" type="slidenum">
              <a:rPr lang="en-US" smtClean="0"/>
              <a:pPr/>
              <a:t>‹#›</a:t>
            </a:fld>
            <a:endParaRPr lang="en-US" dirty="0"/>
          </a:p>
        </p:txBody>
      </p:sp>
      <p:pic>
        <p:nvPicPr>
          <p:cNvPr id="9" name="Picture 8"/>
          <p:cNvPicPr>
            <a:picLocks noChangeAspect="1"/>
          </p:cNvPicPr>
          <p:nvPr userDrawn="1"/>
        </p:nvPicPr>
        <p:blipFill>
          <a:blip r:embed="rId6"/>
          <a:stretch>
            <a:fillRect/>
          </a:stretch>
        </p:blipFill>
        <p:spPr>
          <a:xfrm>
            <a:off x="8301721" y="159521"/>
            <a:ext cx="789856" cy="784567"/>
          </a:xfrm>
          <a:prstGeom prst="rect">
            <a:avLst/>
          </a:prstGeom>
        </p:spPr>
      </p:pic>
    </p:spTree>
    <p:extLst>
      <p:ext uri="{BB962C8B-B14F-4D97-AF65-F5344CB8AC3E}">
        <p14:creationId xmlns:p14="http://schemas.microsoft.com/office/powerpoint/2010/main" val="1143594586"/>
      </p:ext>
    </p:extLst>
  </p:cSld>
  <p:clrMap bg1="dk1" tx1="lt1" bg2="dk2" tx2="lt2" accent1="accent1" accent2="accent2" accent3="accent3" accent4="accent4" accent5="accent5" accent6="accent6" hlink="hlink" folHlink="folHlink"/>
  <p:sldLayoutIdLst>
    <p:sldLayoutId id="2147483873" r:id="rId1"/>
    <p:sldLayoutId id="2147483874" r:id="rId2"/>
    <p:sldLayoutId id="2147483875" r:id="rId3"/>
  </p:sldLayoutIdLst>
  <p:hf hdr="0" ftr="0" dt="0"/>
  <p:txStyles>
    <p:titleStyle>
      <a:lvl1pPr algn="l" defTabSz="914400" rtl="0" eaLnBrk="1" latinLnBrk="0" hangingPunct="1">
        <a:lnSpc>
          <a:spcPct val="85000"/>
        </a:lnSpc>
        <a:spcBef>
          <a:spcPct val="0"/>
        </a:spcBef>
        <a:buNone/>
        <a:defRPr sz="2600" b="1" kern="1200" cap="none" baseline="0">
          <a:solidFill>
            <a:srgbClr val="002060"/>
          </a:solidFill>
          <a:latin typeface="Arial" panose="020B0604020202020204" pitchFamily="34" charset="0"/>
          <a:ea typeface="+mj-ea"/>
          <a:cs typeface="Arial" panose="020B0604020202020204" pitchFamily="34" charset="0"/>
        </a:defRPr>
      </a:lvl1pPr>
    </p:titleStyle>
    <p:body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1.jpeg"/></Relationships>
</file>

<file path=ppt/slides/_rels/slide10.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6.xml"/><Relationship Id="rId1" Type="http://schemas.openxmlformats.org/officeDocument/2006/relationships/slideLayout" Target="../slideLayouts/slideLayout14.xml"/><Relationship Id="rId5" Type="http://schemas.openxmlformats.org/officeDocument/2006/relationships/image" Target="../media/image11.jpeg"/><Relationship Id="rId4" Type="http://schemas.openxmlformats.org/officeDocument/2006/relationships/image" Target="../media/image21.png"/></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7.xml"/><Relationship Id="rId1" Type="http://schemas.openxmlformats.org/officeDocument/2006/relationships/slideLayout" Target="../slideLayouts/slideLayout14.xml"/><Relationship Id="rId4" Type="http://schemas.openxmlformats.org/officeDocument/2006/relationships/image" Target="../media/image11.jpeg"/></Relationships>
</file>

<file path=ppt/slides/_rels/slide1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8.xml"/><Relationship Id="rId1" Type="http://schemas.openxmlformats.org/officeDocument/2006/relationships/slideLayout" Target="../slideLayouts/slideLayout14.xml"/><Relationship Id="rId4" Type="http://schemas.openxmlformats.org/officeDocument/2006/relationships/image" Target="../media/image11.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4.xml"/><Relationship Id="rId1" Type="http://schemas.openxmlformats.org/officeDocument/2006/relationships/tags" Target="../tags/tag2.xml"/><Relationship Id="rId5" Type="http://schemas.openxmlformats.org/officeDocument/2006/relationships/image" Target="../media/image11.jpeg"/><Relationship Id="rId4" Type="http://schemas.openxmlformats.org/officeDocument/2006/relationships/image" Target="../media/image23.png"/></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2.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1.jpeg"/><Relationship Id="rId1" Type="http://schemas.openxmlformats.org/officeDocument/2006/relationships/slideLayout" Target="../slideLayouts/slideLayout24.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9.xml"/><Relationship Id="rId1" Type="http://schemas.openxmlformats.org/officeDocument/2006/relationships/tags" Target="../tags/tag1.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24.xml"/><Relationship Id="rId6" Type="http://schemas.openxmlformats.org/officeDocument/2006/relationships/image" Target="../media/image11.jpeg"/><Relationship Id="rId5" Type="http://schemas.openxmlformats.org/officeDocument/2006/relationships/image" Target="../media/image16.pn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14.xml"/></Relationships>
</file>

<file path=ppt/slides/_rels/slide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8.png"/><Relationship Id="rId1" Type="http://schemas.openxmlformats.org/officeDocument/2006/relationships/slideLayout" Target="../slideLayouts/slideLayout14.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Text Box 5"/>
          <p:cNvSpPr txBox="1">
            <a:spLocks noChangeArrowheads="1"/>
          </p:cNvSpPr>
          <p:nvPr/>
        </p:nvSpPr>
        <p:spPr bwMode="auto">
          <a:xfrm>
            <a:off x="2688844" y="4742511"/>
            <a:ext cx="6153346" cy="923330"/>
          </a:xfrm>
          <a:prstGeom prst="rect">
            <a:avLst/>
          </a:prstGeom>
          <a:noFill/>
          <a:ln w="57150">
            <a:noFill/>
            <a:miter lim="800000"/>
            <a:headEnd/>
            <a:tailEnd/>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Arial"/>
              </a:rPr>
              <a:t>Jason Schroepfer</a:t>
            </a:r>
            <a:endParaRPr kumimoji="0" lang="en-US" b="0" i="0" u="none" strike="noStrike" kern="1200" cap="none" spc="0" normalizeH="0" baseline="0" noProof="0" dirty="0">
              <a:ln>
                <a:noFill/>
              </a:ln>
              <a:effectLst/>
              <a:uLnTx/>
              <a:uFillTx/>
              <a:latin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b="0" i="0" u="none" strike="noStrike" kern="1200" cap="none" spc="0" normalizeH="0" baseline="0" noProof="0" dirty="0">
                <a:ln>
                  <a:noFill/>
                </a:ln>
                <a:effectLst/>
                <a:uLnTx/>
                <a:uFillTx/>
                <a:latin typeface="Arial"/>
              </a:rPr>
              <a:t>NAVSEA SBIR/STTR Program Manager  </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dirty="0">
                <a:latin typeface="Arial" panose="020B0604020202020204" pitchFamily="34" charset="0"/>
                <a:cs typeface="Arial" panose="020B0604020202020204" pitchFamily="34" charset="0"/>
              </a:rPr>
              <a:t>jason.b.schroepfer.civ@us.navy.mil</a:t>
            </a:r>
            <a:endParaRPr kumimoji="0" lang="en-US"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0" name="Footer Placeholder 5"/>
          <p:cNvSpPr txBox="1">
            <a:spLocks/>
          </p:cNvSpPr>
          <p:nvPr/>
        </p:nvSpPr>
        <p:spPr>
          <a:xfrm>
            <a:off x="3892587" y="6605417"/>
            <a:ext cx="3962006" cy="244474"/>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r>
              <a:rPr lang="en-US" sz="800" dirty="0">
                <a:solidFill>
                  <a:schemeClr val="bg1">
                    <a:lumMod val="50000"/>
                    <a:lumOff val="50000"/>
                  </a:schemeClr>
                </a:solidFill>
                <a:cs typeface="Times New Roman" pitchFamily="18" charset="0"/>
              </a:rPr>
              <a:t>DISTRIBUTION STATEMENT A. Approved for public release; distribution unlimited</a:t>
            </a:r>
            <a:endParaRPr lang="en-US" sz="1000" dirty="0">
              <a:solidFill>
                <a:srgbClr val="000000"/>
              </a:solidFill>
              <a:cs typeface="Times New Roman" pitchFamily="18" charset="0"/>
            </a:endParaRPr>
          </a:p>
        </p:txBody>
      </p:sp>
      <p:pic>
        <p:nvPicPr>
          <p:cNvPr id="12" name="Picture 8" descr="NAVSEA_ProviderBrief">
            <a:extLst>
              <a:ext uri="{FF2B5EF4-FFF2-40B4-BE49-F238E27FC236}">
                <a16:creationId xmlns:a16="http://schemas.microsoft.com/office/drawing/2014/main" id="{DB38C8B2-49CB-4F06-A11F-AD3D8E0F8AD7}"/>
              </a:ext>
            </a:extLst>
          </p:cNvPr>
          <p:cNvPicPr>
            <a:picLocks noChangeAspect="1" noChangeArrowheads="1"/>
          </p:cNvPicPr>
          <p:nvPr/>
        </p:nvPicPr>
        <p:blipFill>
          <a:blip r:embed="rId3" cstate="print"/>
          <a:srcRect/>
          <a:stretch>
            <a:fillRect/>
          </a:stretch>
        </p:blipFill>
        <p:spPr bwMode="auto">
          <a:xfrm>
            <a:off x="0" y="990600"/>
            <a:ext cx="2397214" cy="5867400"/>
          </a:xfrm>
          <a:prstGeom prst="rect">
            <a:avLst/>
          </a:prstGeom>
          <a:noFill/>
          <a:ln w="9525">
            <a:noFill/>
            <a:miter lim="800000"/>
            <a:headEnd/>
            <a:tailEnd/>
          </a:ln>
        </p:spPr>
      </p:pic>
      <p:pic>
        <p:nvPicPr>
          <p:cNvPr id="13" name="Picture 4" descr="corporate-color">
            <a:extLst>
              <a:ext uri="{FF2B5EF4-FFF2-40B4-BE49-F238E27FC236}">
                <a16:creationId xmlns:a16="http://schemas.microsoft.com/office/drawing/2014/main" id="{01DCC9B2-48D0-42F7-9405-F3F4EE018682}"/>
              </a:ext>
            </a:extLst>
          </p:cNvPr>
          <p:cNvPicPr>
            <a:picLocks noChangeAspect="1" noChangeArrowheads="1"/>
          </p:cNvPicPr>
          <p:nvPr/>
        </p:nvPicPr>
        <p:blipFill>
          <a:blip r:embed="rId4" cstate="print"/>
          <a:srcRect/>
          <a:stretch>
            <a:fillRect/>
          </a:stretch>
        </p:blipFill>
        <p:spPr bwMode="auto">
          <a:xfrm>
            <a:off x="185790" y="117106"/>
            <a:ext cx="2025634" cy="873494"/>
          </a:xfrm>
          <a:prstGeom prst="rect">
            <a:avLst/>
          </a:prstGeom>
          <a:noFill/>
          <a:ln w="9525">
            <a:noFill/>
            <a:miter lim="800000"/>
            <a:headEnd/>
            <a:tailEnd/>
          </a:ln>
        </p:spPr>
      </p:pic>
      <p:sp>
        <p:nvSpPr>
          <p:cNvPr id="14" name="TextBox 13">
            <a:extLst>
              <a:ext uri="{FF2B5EF4-FFF2-40B4-BE49-F238E27FC236}">
                <a16:creationId xmlns:a16="http://schemas.microsoft.com/office/drawing/2014/main" id="{ADC45F38-5003-4B30-A67D-F290E52EBA16}"/>
              </a:ext>
            </a:extLst>
          </p:cNvPr>
          <p:cNvSpPr txBox="1"/>
          <p:nvPr/>
        </p:nvSpPr>
        <p:spPr>
          <a:xfrm>
            <a:off x="2111704" y="187905"/>
            <a:ext cx="6019800" cy="707886"/>
          </a:xfrm>
          <a:prstGeom prst="rect">
            <a:avLst/>
          </a:prstGeom>
          <a:noFill/>
        </p:spPr>
        <p:txBody>
          <a:bodyPr wrap="square" rtlCol="0">
            <a:spAutoFit/>
          </a:bodyPr>
          <a:lstStyle/>
          <a:p>
            <a:pPr marL="0" marR="0" lvl="0" indent="0" algn="ctr" defTabSz="914400" rtl="0" eaLnBrk="1" fontAlgn="base" latinLnBrk="0" hangingPunct="1">
              <a:lnSpc>
                <a:spcPct val="100000"/>
              </a:lnSpc>
              <a:spcBef>
                <a:spcPct val="0"/>
              </a:spcBef>
              <a:spcAft>
                <a:spcPct val="0"/>
              </a:spcAft>
              <a:buClrTx/>
              <a:buSzTx/>
              <a:buFontTx/>
              <a:buNone/>
              <a:tabLst/>
              <a:defRPr/>
            </a:pPr>
            <a:r>
              <a:rPr lang="en-US" sz="2000" b="1" dirty="0">
                <a:solidFill>
                  <a:srgbClr val="002060"/>
                </a:solidFill>
                <a:latin typeface="Arial" panose="020B0604020202020204" pitchFamily="34" charset="0"/>
                <a:ea typeface="Calibri" panose="020F0502020204030204" pitchFamily="34" charset="0"/>
                <a:cs typeface="Arial" panose="020B0604020202020204" pitchFamily="34" charset="0"/>
              </a:rPr>
              <a:t>Small Business Innovation Research (SBIR) Small Business Technology Transfer (STTR)</a:t>
            </a:r>
            <a:endParaRPr kumimoji="0" lang="en-US" sz="2800" b="1" u="none" strike="noStrike" kern="1200" cap="none" spc="0" normalizeH="0" baseline="0" noProof="0" dirty="0">
              <a:ln>
                <a:noFill/>
              </a:ln>
              <a:solidFill>
                <a:srgbClr val="002060"/>
              </a:solidFill>
              <a:effectLst/>
              <a:uLnTx/>
              <a:uFillTx/>
              <a:latin typeface="Arial" panose="020B0604020202020204" pitchFamily="34" charset="0"/>
              <a:cs typeface="Arial" panose="020B0604020202020204" pitchFamily="34" charset="0"/>
            </a:endParaRPr>
          </a:p>
        </p:txBody>
      </p:sp>
      <p:sp>
        <p:nvSpPr>
          <p:cNvPr id="15" name="Slide Number Placeholder 1"/>
          <p:cNvSpPr txBox="1">
            <a:spLocks/>
          </p:cNvSpPr>
          <p:nvPr/>
        </p:nvSpPr>
        <p:spPr bwMode="auto">
          <a:xfrm>
            <a:off x="8747125" y="6634163"/>
            <a:ext cx="396875" cy="223837"/>
          </a:xfrm>
          <a:prstGeom prst="rect">
            <a:avLst/>
          </a:prstGeom>
          <a:noFill/>
          <a:ln w="9525">
            <a:noFill/>
            <a:miter lim="800000"/>
            <a:headEnd/>
            <a:tailEnd/>
          </a:ln>
        </p:spPr>
        <p:txBody>
          <a:bodyPr vert="horz" wrap="square" lIns="91399" tIns="45700" rIns="91399" bIns="45700" numCol="1" anchor="t" anchorCtr="0" compatLnSpc="1">
            <a:prstTxWarp prst="textNoShape">
              <a:avLst/>
            </a:prstTxWarp>
            <a:noAutofit/>
          </a:bodyPr>
          <a:lstStyle>
            <a:lvl1pPr marL="0" indent="0" algn="ctr" rtl="0" eaLnBrk="0" fontAlgn="base" hangingPunct="0">
              <a:spcBef>
                <a:spcPct val="20000"/>
              </a:spcBef>
              <a:spcAft>
                <a:spcPct val="0"/>
              </a:spcAft>
              <a:buNone/>
              <a:defRPr sz="900">
                <a:solidFill>
                  <a:schemeClr val="bg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har char="–"/>
              <a:defRPr sz="1800">
                <a:solidFill>
                  <a:schemeClr val="tx1"/>
                </a:solidFill>
                <a:latin typeface="+mn-lt"/>
              </a:defRPr>
            </a:lvl2pPr>
            <a:lvl3pPr marL="1141413" indent="-227013"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5813" indent="-227013" algn="l" rtl="0" eaLnBrk="0" fontAlgn="base" hangingPunct="0">
              <a:spcBef>
                <a:spcPct val="20000"/>
              </a:spcBef>
              <a:spcAft>
                <a:spcPct val="0"/>
              </a:spcAft>
              <a:buChar char="»"/>
              <a:defRPr sz="1200">
                <a:solidFill>
                  <a:schemeClr val="tx1"/>
                </a:solidFill>
                <a:latin typeface="+mn-lt"/>
              </a:defRPr>
            </a:lvl5pPr>
            <a:lvl6pPr marL="2513013" indent="-227013" algn="l" rtl="0" fontAlgn="base">
              <a:spcBef>
                <a:spcPct val="20000"/>
              </a:spcBef>
              <a:spcAft>
                <a:spcPct val="0"/>
              </a:spcAft>
              <a:buChar char="»"/>
              <a:defRPr sz="1400">
                <a:solidFill>
                  <a:schemeClr val="tx1"/>
                </a:solidFill>
                <a:latin typeface="+mn-lt"/>
              </a:defRPr>
            </a:lvl6pPr>
            <a:lvl7pPr marL="2970213" indent="-227013" algn="l" rtl="0" fontAlgn="base">
              <a:spcBef>
                <a:spcPct val="20000"/>
              </a:spcBef>
              <a:spcAft>
                <a:spcPct val="0"/>
              </a:spcAft>
              <a:buChar char="»"/>
              <a:defRPr sz="1400">
                <a:solidFill>
                  <a:schemeClr val="tx1"/>
                </a:solidFill>
                <a:latin typeface="+mn-lt"/>
              </a:defRPr>
            </a:lvl7pPr>
            <a:lvl8pPr marL="3427413" indent="-227013" algn="l" rtl="0" fontAlgn="base">
              <a:spcBef>
                <a:spcPct val="20000"/>
              </a:spcBef>
              <a:spcAft>
                <a:spcPct val="0"/>
              </a:spcAft>
              <a:buChar char="»"/>
              <a:defRPr sz="1400">
                <a:solidFill>
                  <a:schemeClr val="tx1"/>
                </a:solidFill>
                <a:latin typeface="+mn-lt"/>
              </a:defRPr>
            </a:lvl8pPr>
            <a:lvl9pPr marL="3884613" indent="-227013" algn="l" rtl="0" fontAlgn="base">
              <a:spcBef>
                <a:spcPct val="20000"/>
              </a:spcBef>
              <a:spcAft>
                <a:spcPct val="0"/>
              </a:spcAft>
              <a:buChar char="»"/>
              <a:defRPr sz="1400">
                <a:solidFill>
                  <a:schemeClr val="tx1"/>
                </a:solidFill>
                <a:latin typeface="+mn-lt"/>
              </a:defRPr>
            </a:lvl9pPr>
          </a:lstStyle>
          <a:p>
            <a:pPr>
              <a:defRPr/>
            </a:pPr>
            <a:fld id="{E3007D63-7196-4CC3-B12C-8B6529729D5D}" type="slidenum">
              <a:rPr lang="en-US" kern="0" smtClean="0">
                <a:solidFill>
                  <a:schemeClr val="tx1"/>
                </a:solidFill>
              </a:rPr>
              <a:pPr>
                <a:defRPr/>
              </a:pPr>
              <a:t>1</a:t>
            </a:fld>
            <a:endParaRPr lang="en-US" kern="0" dirty="0">
              <a:solidFill>
                <a:schemeClr val="tx1"/>
              </a:solidFill>
            </a:endParaRPr>
          </a:p>
        </p:txBody>
      </p:sp>
    </p:spTree>
    <p:extLst>
      <p:ext uri="{BB962C8B-B14F-4D97-AF65-F5344CB8AC3E}">
        <p14:creationId xmlns:p14="http://schemas.microsoft.com/office/powerpoint/2010/main" val="203927325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2195" y="1163489"/>
            <a:ext cx="8731050" cy="4093163"/>
          </a:xfrm>
        </p:spPr>
        <p:txBody>
          <a:bodyPr vert="horz" lIns="91440" tIns="45720" rIns="91440" bIns="45720" rtlCol="0">
            <a:noAutofit/>
          </a:bodyPr>
          <a:lstStyle/>
          <a:p>
            <a:r>
              <a:rPr lang="en-US" sz="1600" b="1" dirty="0">
                <a:latin typeface="Arial" panose="020B0604020202020204" pitchFamily="34" charset="0"/>
                <a:cs typeface="Arial" panose="020B0604020202020204" pitchFamily="34" charset="0"/>
              </a:rPr>
              <a:t>Requires the program office to provide one-to-one matching (non-SBIR funds) once the project has reached the $2M SBIR funding threshold</a:t>
            </a:r>
          </a:p>
          <a:p>
            <a:pPr lvl="1"/>
            <a:r>
              <a:rPr lang="en-US" sz="1400" dirty="0">
                <a:latin typeface="Arial" panose="020B0604020202020204" pitchFamily="34" charset="0"/>
                <a:cs typeface="Arial" panose="020B0604020202020204" pitchFamily="34" charset="0"/>
              </a:rPr>
              <a:t>CRP requires a strategy to transition technology to the warfighter</a:t>
            </a:r>
          </a:p>
          <a:p>
            <a:pPr lvl="1"/>
            <a:r>
              <a:rPr lang="en-US" sz="1400" dirty="0">
                <a:latin typeface="Arial" panose="020B0604020202020204" pitchFamily="34" charset="0"/>
                <a:cs typeface="Arial" panose="020B0604020202020204" pitchFamily="34" charset="0"/>
              </a:rPr>
              <a:t>Topic must be seeking innovation and R&amp;D; cannot be used as a means of procurement</a:t>
            </a:r>
          </a:p>
          <a:p>
            <a:pPr lvl="1"/>
            <a:endParaRPr lang="en-US" sz="1100"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The purpose of a CRP project is to: </a:t>
            </a:r>
          </a:p>
          <a:p>
            <a:pPr lvl="1"/>
            <a:r>
              <a:rPr lang="en-US" sz="1400" dirty="0">
                <a:latin typeface="Arial" panose="020B0604020202020204" pitchFamily="34" charset="0"/>
                <a:cs typeface="Arial" panose="020B0604020202020204" pitchFamily="34" charset="0"/>
              </a:rPr>
              <a:t>Provide additional funding for SBIR/STTR technologies, products, and services that have potential for rapid transition to Phase III and into the acquisition process</a:t>
            </a:r>
          </a:p>
          <a:p>
            <a:pPr lvl="1"/>
            <a:r>
              <a:rPr lang="en-US" sz="1400" dirty="0">
                <a:latin typeface="Arial" panose="020B0604020202020204" pitchFamily="34" charset="0"/>
                <a:cs typeface="Arial" panose="020B0604020202020204" pitchFamily="34" charset="0"/>
              </a:rPr>
              <a:t>Accelerate the transition of technologies, products, and services developed under the SBIR/STTR Programs </a:t>
            </a:r>
          </a:p>
          <a:p>
            <a:pPr lvl="1"/>
            <a:endParaRPr lang="en-US" sz="1100"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With the matching funds requirement, a company can receive up to $4M ($2M SBIR and $2M Non-SBIR) to assist projects with strong transition potential</a:t>
            </a:r>
          </a:p>
          <a:p>
            <a:pPr lvl="1"/>
            <a:r>
              <a:rPr lang="en-US" sz="1400" dirty="0">
                <a:latin typeface="Arial" panose="020B0604020202020204" pitchFamily="34" charset="0"/>
                <a:cs typeface="Arial" panose="020B0604020202020204" pitchFamily="34" charset="0"/>
              </a:rPr>
              <a:t>Contract value can be higher but SBIR/STTR $ stops here</a:t>
            </a:r>
          </a:p>
          <a:p>
            <a:pPr lvl="1"/>
            <a:r>
              <a:rPr lang="en-US" sz="1400" dirty="0">
                <a:latin typeface="Arial" panose="020B0604020202020204" pitchFamily="34" charset="0"/>
                <a:cs typeface="Arial" panose="020B0604020202020204" pitchFamily="34" charset="0"/>
              </a:rPr>
              <a:t>Matching funds must be placed on the associated Phase II contract</a:t>
            </a:r>
          </a:p>
        </p:txBody>
      </p:sp>
      <p:pic>
        <p:nvPicPr>
          <p:cNvPr id="7" name="Picture 6"/>
          <p:cNvPicPr>
            <a:picLocks noChangeAspect="1"/>
          </p:cNvPicPr>
          <p:nvPr/>
        </p:nvPicPr>
        <p:blipFill>
          <a:blip r:embed="rId3"/>
          <a:stretch>
            <a:fillRect/>
          </a:stretch>
        </p:blipFill>
        <p:spPr>
          <a:xfrm>
            <a:off x="5123706" y="5292865"/>
            <a:ext cx="1182705" cy="1283241"/>
          </a:xfrm>
          <a:prstGeom prst="rect">
            <a:avLst/>
          </a:prstGeom>
        </p:spPr>
      </p:pic>
      <p:pic>
        <p:nvPicPr>
          <p:cNvPr id="9" name="Picture 8"/>
          <p:cNvPicPr>
            <a:picLocks noChangeAspect="1"/>
          </p:cNvPicPr>
          <p:nvPr/>
        </p:nvPicPr>
        <p:blipFill>
          <a:blip r:embed="rId4"/>
          <a:stretch>
            <a:fillRect/>
          </a:stretch>
        </p:blipFill>
        <p:spPr>
          <a:xfrm>
            <a:off x="2670125" y="5486185"/>
            <a:ext cx="1655097" cy="950004"/>
          </a:xfrm>
          <a:prstGeom prst="rect">
            <a:avLst/>
          </a:prstGeom>
        </p:spPr>
      </p:pic>
      <p:sp>
        <p:nvSpPr>
          <p:cNvPr id="10" name="TextBox 9"/>
          <p:cNvSpPr txBox="1"/>
          <p:nvPr/>
        </p:nvSpPr>
        <p:spPr>
          <a:xfrm>
            <a:off x="4426239" y="5437375"/>
            <a:ext cx="838785" cy="1543764"/>
          </a:xfrm>
          <a:prstGeom prst="rect">
            <a:avLst/>
          </a:prstGeom>
          <a:noFill/>
        </p:spPr>
        <p:txBody>
          <a:bodyPr wrap="none" rtlCol="0">
            <a:spAutoFit/>
          </a:bodyPr>
          <a:lstStyle/>
          <a:p>
            <a:r>
              <a:rPr lang="en-US" sz="6000" dirty="0"/>
              <a:t>=</a:t>
            </a:r>
          </a:p>
        </p:txBody>
      </p:sp>
      <p:sp>
        <p:nvSpPr>
          <p:cNvPr id="11" name="Slide Number Placeholder 1"/>
          <p:cNvSpPr txBox="1">
            <a:spLocks/>
          </p:cNvSpPr>
          <p:nvPr/>
        </p:nvSpPr>
        <p:spPr bwMode="auto">
          <a:xfrm>
            <a:off x="8747125" y="6634163"/>
            <a:ext cx="396875" cy="223837"/>
          </a:xfrm>
          <a:prstGeom prst="rect">
            <a:avLst/>
          </a:prstGeom>
          <a:noFill/>
          <a:ln w="9525">
            <a:noFill/>
            <a:miter lim="800000"/>
            <a:headEnd/>
            <a:tailEnd/>
          </a:ln>
        </p:spPr>
        <p:txBody>
          <a:bodyPr vert="horz" wrap="square" lIns="91399" tIns="45700" rIns="91399" bIns="45700" numCol="1" anchor="t" anchorCtr="0" compatLnSpc="1">
            <a:prstTxWarp prst="textNoShape">
              <a:avLst/>
            </a:prstTxWarp>
            <a:noAutofit/>
          </a:bodyPr>
          <a:lstStyle>
            <a:lvl1pPr marL="0" indent="0" algn="ctr" rtl="0" eaLnBrk="0" fontAlgn="base" hangingPunct="0">
              <a:spcBef>
                <a:spcPct val="20000"/>
              </a:spcBef>
              <a:spcAft>
                <a:spcPct val="0"/>
              </a:spcAft>
              <a:buNone/>
              <a:defRPr sz="900">
                <a:solidFill>
                  <a:schemeClr val="bg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har char="–"/>
              <a:defRPr sz="1800">
                <a:solidFill>
                  <a:schemeClr val="tx1"/>
                </a:solidFill>
                <a:latin typeface="+mn-lt"/>
              </a:defRPr>
            </a:lvl2pPr>
            <a:lvl3pPr marL="1141413" indent="-227013"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5813" indent="-227013" algn="l" rtl="0" eaLnBrk="0" fontAlgn="base" hangingPunct="0">
              <a:spcBef>
                <a:spcPct val="20000"/>
              </a:spcBef>
              <a:spcAft>
                <a:spcPct val="0"/>
              </a:spcAft>
              <a:buChar char="»"/>
              <a:defRPr sz="1200">
                <a:solidFill>
                  <a:schemeClr val="tx1"/>
                </a:solidFill>
                <a:latin typeface="+mn-lt"/>
              </a:defRPr>
            </a:lvl5pPr>
            <a:lvl6pPr marL="2513013" indent="-227013" algn="l" rtl="0" fontAlgn="base">
              <a:spcBef>
                <a:spcPct val="20000"/>
              </a:spcBef>
              <a:spcAft>
                <a:spcPct val="0"/>
              </a:spcAft>
              <a:buChar char="»"/>
              <a:defRPr sz="1400">
                <a:solidFill>
                  <a:schemeClr val="tx1"/>
                </a:solidFill>
                <a:latin typeface="+mn-lt"/>
              </a:defRPr>
            </a:lvl6pPr>
            <a:lvl7pPr marL="2970213" indent="-227013" algn="l" rtl="0" fontAlgn="base">
              <a:spcBef>
                <a:spcPct val="20000"/>
              </a:spcBef>
              <a:spcAft>
                <a:spcPct val="0"/>
              </a:spcAft>
              <a:buChar char="»"/>
              <a:defRPr sz="1400">
                <a:solidFill>
                  <a:schemeClr val="tx1"/>
                </a:solidFill>
                <a:latin typeface="+mn-lt"/>
              </a:defRPr>
            </a:lvl7pPr>
            <a:lvl8pPr marL="3427413" indent="-227013" algn="l" rtl="0" fontAlgn="base">
              <a:spcBef>
                <a:spcPct val="20000"/>
              </a:spcBef>
              <a:spcAft>
                <a:spcPct val="0"/>
              </a:spcAft>
              <a:buChar char="»"/>
              <a:defRPr sz="1400">
                <a:solidFill>
                  <a:schemeClr val="tx1"/>
                </a:solidFill>
                <a:latin typeface="+mn-lt"/>
              </a:defRPr>
            </a:lvl8pPr>
            <a:lvl9pPr marL="3884613" indent="-227013" algn="l" rtl="0" fontAlgn="base">
              <a:spcBef>
                <a:spcPct val="20000"/>
              </a:spcBef>
              <a:spcAft>
                <a:spcPct val="0"/>
              </a:spcAft>
              <a:buChar char="»"/>
              <a:defRPr sz="1400">
                <a:solidFill>
                  <a:schemeClr val="tx1"/>
                </a:solidFill>
                <a:latin typeface="+mn-lt"/>
              </a:defRPr>
            </a:lvl9pPr>
          </a:lstStyle>
          <a:p>
            <a:pPr>
              <a:defRPr/>
            </a:pPr>
            <a:fld id="{E3007D63-7196-4CC3-B12C-8B6529729D5D}" type="slidenum">
              <a:rPr lang="en-US" kern="0" smtClean="0">
                <a:solidFill>
                  <a:schemeClr val="tx1"/>
                </a:solidFill>
              </a:rPr>
              <a:pPr>
                <a:defRPr/>
              </a:pPr>
              <a:t>10</a:t>
            </a:fld>
            <a:endParaRPr lang="en-US" kern="0" dirty="0">
              <a:solidFill>
                <a:schemeClr val="tx1"/>
              </a:solidFill>
            </a:endParaRPr>
          </a:p>
        </p:txBody>
      </p:sp>
      <p:pic>
        <p:nvPicPr>
          <p:cNvPr id="12" name="Picture 4" descr="corporate-color">
            <a:extLst>
              <a:ext uri="{FF2B5EF4-FFF2-40B4-BE49-F238E27FC236}">
                <a16:creationId xmlns:a16="http://schemas.microsoft.com/office/drawing/2014/main" id="{4DAE1232-65E5-456F-A4A8-6D968ADE31F5}"/>
              </a:ext>
            </a:extLst>
          </p:cNvPr>
          <p:cNvPicPr>
            <a:picLocks noChangeAspect="1" noChangeArrowheads="1"/>
          </p:cNvPicPr>
          <p:nvPr/>
        </p:nvPicPr>
        <p:blipFill>
          <a:blip r:embed="rId5" cstate="print"/>
          <a:srcRect/>
          <a:stretch>
            <a:fillRect/>
          </a:stretch>
        </p:blipFill>
        <p:spPr bwMode="auto">
          <a:xfrm>
            <a:off x="644" y="178631"/>
            <a:ext cx="1551319" cy="668960"/>
          </a:xfrm>
          <a:prstGeom prst="rect">
            <a:avLst/>
          </a:prstGeom>
          <a:noFill/>
          <a:ln w="9525">
            <a:noFill/>
            <a:miter lim="800000"/>
            <a:headEnd/>
            <a:tailEnd/>
          </a:ln>
        </p:spPr>
      </p:pic>
      <p:sp>
        <p:nvSpPr>
          <p:cNvPr id="15" name="Footer Placeholder 5"/>
          <p:cNvSpPr txBox="1">
            <a:spLocks/>
          </p:cNvSpPr>
          <p:nvPr/>
        </p:nvSpPr>
        <p:spPr>
          <a:xfrm>
            <a:off x="2596717" y="6644883"/>
            <a:ext cx="3962006" cy="244474"/>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r>
              <a:rPr lang="en-US" sz="800" dirty="0">
                <a:solidFill>
                  <a:schemeClr val="bg1">
                    <a:lumMod val="50000"/>
                    <a:lumOff val="50000"/>
                  </a:schemeClr>
                </a:solidFill>
                <a:cs typeface="Times New Roman" pitchFamily="18" charset="0"/>
              </a:rPr>
              <a:t>DISTRIBUTION STATEMENT A. Approved for public release; distribution unlimited</a:t>
            </a:r>
            <a:endParaRPr lang="en-US" sz="1000" dirty="0">
              <a:solidFill>
                <a:srgbClr val="000000"/>
              </a:solidFill>
              <a:cs typeface="Times New Roman" pitchFamily="18" charset="0"/>
            </a:endParaRPr>
          </a:p>
        </p:txBody>
      </p:sp>
      <p:sp>
        <p:nvSpPr>
          <p:cNvPr id="16" name="Title 3"/>
          <p:cNvSpPr txBox="1">
            <a:spLocks/>
          </p:cNvSpPr>
          <p:nvPr/>
        </p:nvSpPr>
        <p:spPr>
          <a:xfrm>
            <a:off x="1139800" y="237991"/>
            <a:ext cx="7318400" cy="609600"/>
          </a:xfrm>
          <a:prstGeom prst="rect">
            <a:avLst/>
          </a:prstGeom>
        </p:spPr>
        <p:txBody>
          <a:bodyPr anchor="ctr" anchorCtr="1"/>
          <a:lstStyle>
            <a:lvl1pPr algn="ctr" rtl="0" eaLnBrk="0" fontAlgn="base" hangingPunct="0">
              <a:spcBef>
                <a:spcPct val="0"/>
              </a:spcBef>
              <a:spcAft>
                <a:spcPct val="0"/>
              </a:spcAft>
              <a:defRPr sz="2400" b="1">
                <a:solidFill>
                  <a:schemeClr val="bg1"/>
                </a:solidFill>
                <a:latin typeface="+mj-lt"/>
                <a:ea typeface="+mj-ea"/>
                <a:cs typeface="+mj-cs"/>
              </a:defRPr>
            </a:lvl1pPr>
            <a:lvl2pPr algn="ctr" rtl="0" eaLnBrk="0" fontAlgn="base" hangingPunct="0">
              <a:spcBef>
                <a:spcPct val="0"/>
              </a:spcBef>
              <a:spcAft>
                <a:spcPct val="0"/>
              </a:spcAft>
              <a:defRPr sz="2400" b="1">
                <a:solidFill>
                  <a:srgbClr val="000099"/>
                </a:solidFill>
                <a:latin typeface="Arial" charset="0"/>
              </a:defRPr>
            </a:lvl2pPr>
            <a:lvl3pPr algn="ctr" rtl="0" eaLnBrk="0" fontAlgn="base" hangingPunct="0">
              <a:spcBef>
                <a:spcPct val="0"/>
              </a:spcBef>
              <a:spcAft>
                <a:spcPct val="0"/>
              </a:spcAft>
              <a:defRPr sz="2400" b="1">
                <a:solidFill>
                  <a:srgbClr val="000099"/>
                </a:solidFill>
                <a:latin typeface="Arial" charset="0"/>
              </a:defRPr>
            </a:lvl3pPr>
            <a:lvl4pPr algn="ctr" rtl="0" eaLnBrk="0" fontAlgn="base" hangingPunct="0">
              <a:spcBef>
                <a:spcPct val="0"/>
              </a:spcBef>
              <a:spcAft>
                <a:spcPct val="0"/>
              </a:spcAft>
              <a:defRPr sz="2400" b="1">
                <a:solidFill>
                  <a:srgbClr val="000099"/>
                </a:solidFill>
                <a:latin typeface="Arial" charset="0"/>
              </a:defRPr>
            </a:lvl4pPr>
            <a:lvl5pPr algn="ctr" rtl="0" eaLnBrk="0" fontAlgn="base" hangingPunct="0">
              <a:spcBef>
                <a:spcPct val="0"/>
              </a:spcBef>
              <a:spcAft>
                <a:spcPct val="0"/>
              </a:spcAft>
              <a:defRPr sz="2400" b="1">
                <a:solidFill>
                  <a:srgbClr val="000099"/>
                </a:solidFill>
                <a:latin typeface="Arial" charset="0"/>
              </a:defRPr>
            </a:lvl5pPr>
            <a:lvl6pPr marL="457200" algn="ctr" rtl="0" fontAlgn="base">
              <a:spcBef>
                <a:spcPct val="0"/>
              </a:spcBef>
              <a:spcAft>
                <a:spcPct val="0"/>
              </a:spcAft>
              <a:defRPr sz="2400" b="1">
                <a:solidFill>
                  <a:srgbClr val="000099"/>
                </a:solidFill>
                <a:latin typeface="Arial" charset="0"/>
              </a:defRPr>
            </a:lvl6pPr>
            <a:lvl7pPr marL="914400" algn="ctr" rtl="0" fontAlgn="base">
              <a:spcBef>
                <a:spcPct val="0"/>
              </a:spcBef>
              <a:spcAft>
                <a:spcPct val="0"/>
              </a:spcAft>
              <a:defRPr sz="2400" b="1">
                <a:solidFill>
                  <a:srgbClr val="000099"/>
                </a:solidFill>
                <a:latin typeface="Arial" charset="0"/>
              </a:defRPr>
            </a:lvl7pPr>
            <a:lvl8pPr marL="1371600" algn="ctr" rtl="0" fontAlgn="base">
              <a:spcBef>
                <a:spcPct val="0"/>
              </a:spcBef>
              <a:spcAft>
                <a:spcPct val="0"/>
              </a:spcAft>
              <a:defRPr sz="2400" b="1">
                <a:solidFill>
                  <a:srgbClr val="000099"/>
                </a:solidFill>
                <a:latin typeface="Arial" charset="0"/>
              </a:defRPr>
            </a:lvl8pPr>
            <a:lvl9pPr marL="1828800" algn="ctr" rtl="0" fontAlgn="base">
              <a:spcBef>
                <a:spcPct val="0"/>
              </a:spcBef>
              <a:spcAft>
                <a:spcPct val="0"/>
              </a:spcAft>
              <a:defRPr sz="2400" b="1">
                <a:solidFill>
                  <a:srgbClr val="000099"/>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dirty="0">
                <a:ln>
                  <a:noFill/>
                </a:ln>
                <a:solidFill>
                  <a:srgbClr val="002060"/>
                </a:solidFill>
                <a:effectLst/>
                <a:uLnTx/>
                <a:uFillTx/>
                <a:latin typeface="Arial" panose="020B0604020202020204" pitchFamily="34" charset="0"/>
                <a:ea typeface="+mj-ea"/>
                <a:cs typeface="Arial" panose="020B0604020202020204" pitchFamily="34" charset="0"/>
              </a:rPr>
              <a:t>Commercialization Readiness Program (CRP) – Phase II.5</a:t>
            </a:r>
          </a:p>
        </p:txBody>
      </p:sp>
    </p:spTree>
    <p:extLst>
      <p:ext uri="{BB962C8B-B14F-4D97-AF65-F5344CB8AC3E}">
        <p14:creationId xmlns:p14="http://schemas.microsoft.com/office/powerpoint/2010/main" val="17471243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7401" y="1187386"/>
            <a:ext cx="8534400" cy="5293666"/>
          </a:xfrm>
        </p:spPr>
        <p:txBody>
          <a:bodyPr vert="horz" lIns="91440" tIns="45720" rIns="91440" bIns="45720" rtlCol="0">
            <a:noAutofit/>
          </a:bodyPr>
          <a:lstStyle/>
          <a:p>
            <a:r>
              <a:rPr lang="en-US" sz="1600" b="1" dirty="0">
                <a:latin typeface="Arial" panose="020B0604020202020204" pitchFamily="34" charset="0"/>
                <a:cs typeface="Arial" panose="020B0604020202020204" pitchFamily="34" charset="0"/>
              </a:rPr>
              <a:t>The Government must award Phase III contracts to SBIR/STTR firms that developed the technology to the greatest extent practicable</a:t>
            </a:r>
          </a:p>
          <a:p>
            <a:pPr lvl="1"/>
            <a:r>
              <a:rPr lang="en-US" sz="1400" dirty="0">
                <a:latin typeface="Arial" panose="020B0604020202020204" pitchFamily="34" charset="0"/>
                <a:cs typeface="Arial" panose="020B0604020202020204" pitchFamily="34" charset="0"/>
              </a:rPr>
              <a:t>This statute justifies sole source follow-on contracts</a:t>
            </a:r>
          </a:p>
          <a:p>
            <a:pPr lvl="1"/>
            <a:r>
              <a:rPr lang="en-US" sz="1400" dirty="0">
                <a:latin typeface="Arial" panose="020B0604020202020204" pitchFamily="34" charset="0"/>
                <a:cs typeface="Arial" panose="020B0604020202020204" pitchFamily="34" charset="0"/>
              </a:rPr>
              <a:t>The requirement for competition has been satisfied in Phases I and II</a:t>
            </a:r>
          </a:p>
          <a:p>
            <a:pPr lvl="1"/>
            <a:endParaRPr lang="en-US" sz="1400"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The Government must notify the SBA if it intends to pursue R/R&amp;D, production, services, or any combination thereof of a technology developed under an SBIR/STTR award, with an entity other than the SBIR/STTR awardee</a:t>
            </a:r>
          </a:p>
          <a:p>
            <a:pPr lvl="1"/>
            <a:r>
              <a:rPr lang="en-US" sz="1400" dirty="0">
                <a:latin typeface="Arial" panose="020B0604020202020204" pitchFamily="34" charset="0"/>
                <a:cs typeface="Arial" panose="020B0604020202020204" pitchFamily="34" charset="0"/>
              </a:rPr>
              <a:t>The SBA can compel Government (DoD) to terminate a contract if that contract should have gone to the SBIR/STTR company</a:t>
            </a:r>
          </a:p>
          <a:p>
            <a:pPr lvl="1"/>
            <a:endParaRPr lang="en-US" sz="1400" dirty="0">
              <a:latin typeface="Arial" panose="020B0604020202020204" pitchFamily="34" charset="0"/>
              <a:cs typeface="Arial" panose="020B0604020202020204" pitchFamily="34" charset="0"/>
            </a:endParaRPr>
          </a:p>
          <a:p>
            <a:r>
              <a:rPr lang="en-US" sz="1600" b="1" dirty="0">
                <a:latin typeface="Arial" panose="020B0604020202020204" pitchFamily="34" charset="0"/>
                <a:cs typeface="Arial" panose="020B0604020202020204" pitchFamily="34" charset="0"/>
              </a:rPr>
              <a:t>For Phase III SBIR/STTR awards, it is sufficient to state for purposes of a Justification and Approval, if one is deemed required by the agency, that the project is an SBIR/STTR Phase III award that is derived from, extends, or completes efforts made under prior SBIR/STTR Funding Agreements and is authorized pursuant to 15 U.S.C. 638(r)(4). Further justification is not needed.</a:t>
            </a:r>
          </a:p>
          <a:p>
            <a:pPr lvl="1"/>
            <a:r>
              <a:rPr lang="en-US" sz="1400" dirty="0">
                <a:latin typeface="Arial" panose="020B0604020202020204" pitchFamily="34" charset="0"/>
                <a:cs typeface="Arial" panose="020B0604020202020204" pitchFamily="34" charset="0"/>
              </a:rPr>
              <a:t>There is no limit on the value or number of Phase III contracts</a:t>
            </a:r>
          </a:p>
          <a:p>
            <a:pPr lvl="1"/>
            <a:r>
              <a:rPr lang="en-US" sz="1400" dirty="0">
                <a:latin typeface="Arial" panose="020B0604020202020204" pitchFamily="34" charset="0"/>
                <a:cs typeface="Arial" panose="020B0604020202020204" pitchFamily="34" charset="0"/>
              </a:rPr>
              <a:t>Phase III funds come from a Program Office (NOT SBIR/STTR “seed funding”)</a:t>
            </a:r>
          </a:p>
        </p:txBody>
      </p:sp>
      <p:sp>
        <p:nvSpPr>
          <p:cNvPr id="7" name="Slide Number Placeholder 1"/>
          <p:cNvSpPr txBox="1">
            <a:spLocks/>
          </p:cNvSpPr>
          <p:nvPr/>
        </p:nvSpPr>
        <p:spPr bwMode="auto">
          <a:xfrm>
            <a:off x="8747125" y="6634163"/>
            <a:ext cx="396875" cy="223837"/>
          </a:xfrm>
          <a:prstGeom prst="rect">
            <a:avLst/>
          </a:prstGeom>
          <a:noFill/>
          <a:ln w="9525">
            <a:noFill/>
            <a:miter lim="800000"/>
            <a:headEnd/>
            <a:tailEnd/>
          </a:ln>
        </p:spPr>
        <p:txBody>
          <a:bodyPr vert="horz" wrap="square" lIns="91399" tIns="45700" rIns="91399" bIns="45700" numCol="1" anchor="t" anchorCtr="0" compatLnSpc="1">
            <a:prstTxWarp prst="textNoShape">
              <a:avLst/>
            </a:prstTxWarp>
            <a:noAutofit/>
          </a:bodyPr>
          <a:lstStyle>
            <a:lvl1pPr marL="0" indent="0" algn="ctr" rtl="0" eaLnBrk="0" fontAlgn="base" hangingPunct="0">
              <a:spcBef>
                <a:spcPct val="20000"/>
              </a:spcBef>
              <a:spcAft>
                <a:spcPct val="0"/>
              </a:spcAft>
              <a:buNone/>
              <a:defRPr sz="900">
                <a:solidFill>
                  <a:schemeClr val="bg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har char="–"/>
              <a:defRPr sz="1800">
                <a:solidFill>
                  <a:schemeClr val="tx1"/>
                </a:solidFill>
                <a:latin typeface="+mn-lt"/>
              </a:defRPr>
            </a:lvl2pPr>
            <a:lvl3pPr marL="1141413" indent="-227013"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5813" indent="-227013" algn="l" rtl="0" eaLnBrk="0" fontAlgn="base" hangingPunct="0">
              <a:spcBef>
                <a:spcPct val="20000"/>
              </a:spcBef>
              <a:spcAft>
                <a:spcPct val="0"/>
              </a:spcAft>
              <a:buChar char="»"/>
              <a:defRPr sz="1200">
                <a:solidFill>
                  <a:schemeClr val="tx1"/>
                </a:solidFill>
                <a:latin typeface="+mn-lt"/>
              </a:defRPr>
            </a:lvl5pPr>
            <a:lvl6pPr marL="2513013" indent="-227013" algn="l" rtl="0" fontAlgn="base">
              <a:spcBef>
                <a:spcPct val="20000"/>
              </a:spcBef>
              <a:spcAft>
                <a:spcPct val="0"/>
              </a:spcAft>
              <a:buChar char="»"/>
              <a:defRPr sz="1400">
                <a:solidFill>
                  <a:schemeClr val="tx1"/>
                </a:solidFill>
                <a:latin typeface="+mn-lt"/>
              </a:defRPr>
            </a:lvl6pPr>
            <a:lvl7pPr marL="2970213" indent="-227013" algn="l" rtl="0" fontAlgn="base">
              <a:spcBef>
                <a:spcPct val="20000"/>
              </a:spcBef>
              <a:spcAft>
                <a:spcPct val="0"/>
              </a:spcAft>
              <a:buChar char="»"/>
              <a:defRPr sz="1400">
                <a:solidFill>
                  <a:schemeClr val="tx1"/>
                </a:solidFill>
                <a:latin typeface="+mn-lt"/>
              </a:defRPr>
            </a:lvl7pPr>
            <a:lvl8pPr marL="3427413" indent="-227013" algn="l" rtl="0" fontAlgn="base">
              <a:spcBef>
                <a:spcPct val="20000"/>
              </a:spcBef>
              <a:spcAft>
                <a:spcPct val="0"/>
              </a:spcAft>
              <a:buChar char="»"/>
              <a:defRPr sz="1400">
                <a:solidFill>
                  <a:schemeClr val="tx1"/>
                </a:solidFill>
                <a:latin typeface="+mn-lt"/>
              </a:defRPr>
            </a:lvl8pPr>
            <a:lvl9pPr marL="3884613" indent="-227013" algn="l" rtl="0" fontAlgn="base">
              <a:spcBef>
                <a:spcPct val="20000"/>
              </a:spcBef>
              <a:spcAft>
                <a:spcPct val="0"/>
              </a:spcAft>
              <a:buChar char="»"/>
              <a:defRPr sz="1400">
                <a:solidFill>
                  <a:schemeClr val="tx1"/>
                </a:solidFill>
                <a:latin typeface="+mn-lt"/>
              </a:defRPr>
            </a:lvl9pPr>
          </a:lstStyle>
          <a:p>
            <a:pPr>
              <a:defRPr/>
            </a:pPr>
            <a:fld id="{E3007D63-7196-4CC3-B12C-8B6529729D5D}" type="slidenum">
              <a:rPr lang="en-US" kern="0" smtClean="0">
                <a:solidFill>
                  <a:schemeClr val="tx1"/>
                </a:solidFill>
              </a:rPr>
              <a:pPr>
                <a:defRPr/>
              </a:pPr>
              <a:t>11</a:t>
            </a:fld>
            <a:endParaRPr lang="en-US" kern="0" dirty="0">
              <a:solidFill>
                <a:schemeClr val="tx1"/>
              </a:solidFill>
            </a:endParaRPr>
          </a:p>
        </p:txBody>
      </p:sp>
      <p:pic>
        <p:nvPicPr>
          <p:cNvPr id="9" name="Picture 4" descr="corporate-color">
            <a:extLst>
              <a:ext uri="{FF2B5EF4-FFF2-40B4-BE49-F238E27FC236}">
                <a16:creationId xmlns:a16="http://schemas.microsoft.com/office/drawing/2014/main" id="{F99F169C-F9D0-422B-908E-EC6B516A817A}"/>
              </a:ext>
            </a:extLst>
          </p:cNvPr>
          <p:cNvPicPr>
            <a:picLocks noChangeAspect="1" noChangeArrowheads="1"/>
          </p:cNvPicPr>
          <p:nvPr/>
        </p:nvPicPr>
        <p:blipFill>
          <a:blip r:embed="rId2" cstate="print"/>
          <a:srcRect/>
          <a:stretch>
            <a:fillRect/>
          </a:stretch>
        </p:blipFill>
        <p:spPr bwMode="auto">
          <a:xfrm>
            <a:off x="644" y="178631"/>
            <a:ext cx="1551319" cy="668960"/>
          </a:xfrm>
          <a:prstGeom prst="rect">
            <a:avLst/>
          </a:prstGeom>
          <a:noFill/>
          <a:ln w="9525">
            <a:noFill/>
            <a:miter lim="800000"/>
            <a:headEnd/>
            <a:tailEnd/>
          </a:ln>
        </p:spPr>
      </p:pic>
      <p:sp>
        <p:nvSpPr>
          <p:cNvPr id="11" name="Footer Placeholder 5"/>
          <p:cNvSpPr txBox="1">
            <a:spLocks/>
          </p:cNvSpPr>
          <p:nvPr/>
        </p:nvSpPr>
        <p:spPr>
          <a:xfrm>
            <a:off x="2596717" y="6644883"/>
            <a:ext cx="3962006" cy="244474"/>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r>
              <a:rPr lang="en-US" sz="800" dirty="0">
                <a:solidFill>
                  <a:schemeClr val="bg1">
                    <a:lumMod val="50000"/>
                    <a:lumOff val="50000"/>
                  </a:schemeClr>
                </a:solidFill>
                <a:cs typeface="Times New Roman" pitchFamily="18" charset="0"/>
              </a:rPr>
              <a:t>DISTRIBUTION STATEMENT A. Approved for public release; distribution unlimited</a:t>
            </a:r>
            <a:endParaRPr lang="en-US" sz="1000" dirty="0">
              <a:solidFill>
                <a:srgbClr val="000000"/>
              </a:solidFill>
              <a:cs typeface="Times New Roman" pitchFamily="18" charset="0"/>
            </a:endParaRPr>
          </a:p>
        </p:txBody>
      </p:sp>
      <p:sp>
        <p:nvSpPr>
          <p:cNvPr id="12" name="Title 3"/>
          <p:cNvSpPr txBox="1">
            <a:spLocks/>
          </p:cNvSpPr>
          <p:nvPr/>
        </p:nvSpPr>
        <p:spPr>
          <a:xfrm>
            <a:off x="1139800" y="237991"/>
            <a:ext cx="7318400" cy="609600"/>
          </a:xfrm>
          <a:prstGeom prst="rect">
            <a:avLst/>
          </a:prstGeom>
        </p:spPr>
        <p:txBody>
          <a:bodyPr anchor="ctr" anchorCtr="1"/>
          <a:lstStyle>
            <a:lvl1pPr algn="ctr" rtl="0" eaLnBrk="0" fontAlgn="base" hangingPunct="0">
              <a:spcBef>
                <a:spcPct val="0"/>
              </a:spcBef>
              <a:spcAft>
                <a:spcPct val="0"/>
              </a:spcAft>
              <a:defRPr sz="2400" b="1">
                <a:solidFill>
                  <a:schemeClr val="bg1"/>
                </a:solidFill>
                <a:latin typeface="+mj-lt"/>
                <a:ea typeface="+mj-ea"/>
                <a:cs typeface="+mj-cs"/>
              </a:defRPr>
            </a:lvl1pPr>
            <a:lvl2pPr algn="ctr" rtl="0" eaLnBrk="0" fontAlgn="base" hangingPunct="0">
              <a:spcBef>
                <a:spcPct val="0"/>
              </a:spcBef>
              <a:spcAft>
                <a:spcPct val="0"/>
              </a:spcAft>
              <a:defRPr sz="2400" b="1">
                <a:solidFill>
                  <a:srgbClr val="000099"/>
                </a:solidFill>
                <a:latin typeface="Arial" charset="0"/>
              </a:defRPr>
            </a:lvl2pPr>
            <a:lvl3pPr algn="ctr" rtl="0" eaLnBrk="0" fontAlgn="base" hangingPunct="0">
              <a:spcBef>
                <a:spcPct val="0"/>
              </a:spcBef>
              <a:spcAft>
                <a:spcPct val="0"/>
              </a:spcAft>
              <a:defRPr sz="2400" b="1">
                <a:solidFill>
                  <a:srgbClr val="000099"/>
                </a:solidFill>
                <a:latin typeface="Arial" charset="0"/>
              </a:defRPr>
            </a:lvl3pPr>
            <a:lvl4pPr algn="ctr" rtl="0" eaLnBrk="0" fontAlgn="base" hangingPunct="0">
              <a:spcBef>
                <a:spcPct val="0"/>
              </a:spcBef>
              <a:spcAft>
                <a:spcPct val="0"/>
              </a:spcAft>
              <a:defRPr sz="2400" b="1">
                <a:solidFill>
                  <a:srgbClr val="000099"/>
                </a:solidFill>
                <a:latin typeface="Arial" charset="0"/>
              </a:defRPr>
            </a:lvl4pPr>
            <a:lvl5pPr algn="ctr" rtl="0" eaLnBrk="0" fontAlgn="base" hangingPunct="0">
              <a:spcBef>
                <a:spcPct val="0"/>
              </a:spcBef>
              <a:spcAft>
                <a:spcPct val="0"/>
              </a:spcAft>
              <a:defRPr sz="2400" b="1">
                <a:solidFill>
                  <a:srgbClr val="000099"/>
                </a:solidFill>
                <a:latin typeface="Arial" charset="0"/>
              </a:defRPr>
            </a:lvl5pPr>
            <a:lvl6pPr marL="457200" algn="ctr" rtl="0" fontAlgn="base">
              <a:spcBef>
                <a:spcPct val="0"/>
              </a:spcBef>
              <a:spcAft>
                <a:spcPct val="0"/>
              </a:spcAft>
              <a:defRPr sz="2400" b="1">
                <a:solidFill>
                  <a:srgbClr val="000099"/>
                </a:solidFill>
                <a:latin typeface="Arial" charset="0"/>
              </a:defRPr>
            </a:lvl6pPr>
            <a:lvl7pPr marL="914400" algn="ctr" rtl="0" fontAlgn="base">
              <a:spcBef>
                <a:spcPct val="0"/>
              </a:spcBef>
              <a:spcAft>
                <a:spcPct val="0"/>
              </a:spcAft>
              <a:defRPr sz="2400" b="1">
                <a:solidFill>
                  <a:srgbClr val="000099"/>
                </a:solidFill>
                <a:latin typeface="Arial" charset="0"/>
              </a:defRPr>
            </a:lvl7pPr>
            <a:lvl8pPr marL="1371600" algn="ctr" rtl="0" fontAlgn="base">
              <a:spcBef>
                <a:spcPct val="0"/>
              </a:spcBef>
              <a:spcAft>
                <a:spcPct val="0"/>
              </a:spcAft>
              <a:defRPr sz="2400" b="1">
                <a:solidFill>
                  <a:srgbClr val="000099"/>
                </a:solidFill>
                <a:latin typeface="Arial" charset="0"/>
              </a:defRPr>
            </a:lvl8pPr>
            <a:lvl9pPr marL="1828800" algn="ctr" rtl="0" fontAlgn="base">
              <a:spcBef>
                <a:spcPct val="0"/>
              </a:spcBef>
              <a:spcAft>
                <a:spcPct val="0"/>
              </a:spcAft>
              <a:defRPr sz="2400" b="1">
                <a:solidFill>
                  <a:srgbClr val="000099"/>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dirty="0">
                <a:ln>
                  <a:noFill/>
                </a:ln>
                <a:solidFill>
                  <a:srgbClr val="002060"/>
                </a:solidFill>
                <a:effectLst/>
                <a:uLnTx/>
                <a:uFillTx/>
                <a:latin typeface="Arial" panose="020B0604020202020204" pitchFamily="34" charset="0"/>
                <a:ea typeface="+mj-ea"/>
                <a:cs typeface="Arial" panose="020B0604020202020204" pitchFamily="34" charset="0"/>
              </a:rPr>
              <a:t>Phase III Transition Requirements</a:t>
            </a:r>
          </a:p>
        </p:txBody>
      </p:sp>
    </p:spTree>
    <p:extLst>
      <p:ext uri="{BB962C8B-B14F-4D97-AF65-F5344CB8AC3E}">
        <p14:creationId xmlns:p14="http://schemas.microsoft.com/office/powerpoint/2010/main" val="151021930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p:cNvPicPr>
            <a:picLocks noGrp="1" noChangeAspect="1"/>
          </p:cNvPicPr>
          <p:nvPr>
            <p:ph idx="1"/>
          </p:nvPr>
        </p:nvPicPr>
        <p:blipFill rotWithShape="1">
          <a:blip r:embed="rId3" cstate="print">
            <a:extLst>
              <a:ext uri="{28A0092B-C50C-407E-A947-70E740481C1C}">
                <a14:useLocalDpi xmlns:a14="http://schemas.microsoft.com/office/drawing/2010/main" val="0"/>
              </a:ext>
            </a:extLst>
          </a:blip>
          <a:srcRect t="8710"/>
          <a:stretch/>
        </p:blipFill>
        <p:spPr>
          <a:xfrm>
            <a:off x="643231" y="1347108"/>
            <a:ext cx="6129093" cy="4060003"/>
          </a:xfrm>
        </p:spPr>
      </p:pic>
      <p:cxnSp>
        <p:nvCxnSpPr>
          <p:cNvPr id="22" name="Straight Connector 21"/>
          <p:cNvCxnSpPr/>
          <p:nvPr/>
        </p:nvCxnSpPr>
        <p:spPr>
          <a:xfrm>
            <a:off x="6786230" y="1790257"/>
            <a:ext cx="0" cy="3413051"/>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 name="Group 1"/>
          <p:cNvGrpSpPr/>
          <p:nvPr/>
        </p:nvGrpSpPr>
        <p:grpSpPr>
          <a:xfrm>
            <a:off x="6950515" y="1477660"/>
            <a:ext cx="1719000" cy="3405600"/>
            <a:chOff x="6890946" y="2237233"/>
            <a:chExt cx="1719000" cy="3405600"/>
          </a:xfrm>
        </p:grpSpPr>
        <p:sp>
          <p:nvSpPr>
            <p:cNvPr id="7" name="Rectangle 6">
              <a:extLst>
                <a:ext uri="{FF2B5EF4-FFF2-40B4-BE49-F238E27FC236}">
                  <a16:creationId xmlns:a16="http://schemas.microsoft.com/office/drawing/2014/main" id="{278C4776-C12B-42F6-BB07-8154587BB6A1}"/>
                </a:ext>
              </a:extLst>
            </p:cNvPr>
            <p:cNvSpPr/>
            <p:nvPr/>
          </p:nvSpPr>
          <p:spPr>
            <a:xfrm>
              <a:off x="7249006" y="2237233"/>
              <a:ext cx="149630" cy="149630"/>
            </a:xfrm>
            <a:prstGeom prst="rect">
              <a:avLst/>
            </a:prstGeom>
            <a:solidFill>
              <a:srgbClr val="A5A5A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75" dirty="0"/>
            </a:p>
          </p:txBody>
        </p:sp>
        <p:sp>
          <p:nvSpPr>
            <p:cNvPr id="8" name="Rectangle 7">
              <a:extLst>
                <a:ext uri="{FF2B5EF4-FFF2-40B4-BE49-F238E27FC236}">
                  <a16:creationId xmlns:a16="http://schemas.microsoft.com/office/drawing/2014/main" id="{3C3FAD74-6307-4E52-B7BE-B3EB547FFCA2}"/>
                </a:ext>
              </a:extLst>
            </p:cNvPr>
            <p:cNvSpPr/>
            <p:nvPr/>
          </p:nvSpPr>
          <p:spPr>
            <a:xfrm>
              <a:off x="7249006" y="2461231"/>
              <a:ext cx="149630" cy="149630"/>
            </a:xfrm>
            <a:prstGeom prst="rect">
              <a:avLst/>
            </a:prstGeom>
            <a:solidFill>
              <a:srgbClr val="B4C6E7"/>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75" dirty="0"/>
            </a:p>
          </p:txBody>
        </p:sp>
        <p:sp>
          <p:nvSpPr>
            <p:cNvPr id="9" name="Rectangle 8">
              <a:extLst>
                <a:ext uri="{FF2B5EF4-FFF2-40B4-BE49-F238E27FC236}">
                  <a16:creationId xmlns:a16="http://schemas.microsoft.com/office/drawing/2014/main" id="{BC3DEF1D-AF70-4901-966C-2FE5467C73C0}"/>
                </a:ext>
              </a:extLst>
            </p:cNvPr>
            <p:cNvSpPr/>
            <p:nvPr/>
          </p:nvSpPr>
          <p:spPr>
            <a:xfrm>
              <a:off x="7249006" y="2704833"/>
              <a:ext cx="149630" cy="149630"/>
            </a:xfrm>
            <a:prstGeom prst="rect">
              <a:avLst/>
            </a:prstGeom>
            <a:solidFill>
              <a:srgbClr val="8EAADB"/>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75" dirty="0"/>
            </a:p>
          </p:txBody>
        </p:sp>
        <p:sp>
          <p:nvSpPr>
            <p:cNvPr id="10" name="Rectangle 9">
              <a:extLst>
                <a:ext uri="{FF2B5EF4-FFF2-40B4-BE49-F238E27FC236}">
                  <a16:creationId xmlns:a16="http://schemas.microsoft.com/office/drawing/2014/main" id="{9607A761-BF43-4C09-8B82-A0B737EE2552}"/>
                </a:ext>
              </a:extLst>
            </p:cNvPr>
            <p:cNvSpPr/>
            <p:nvPr/>
          </p:nvSpPr>
          <p:spPr>
            <a:xfrm>
              <a:off x="7249006" y="2941290"/>
              <a:ext cx="149630" cy="149630"/>
            </a:xfrm>
            <a:prstGeom prst="rect">
              <a:avLst/>
            </a:prstGeom>
            <a:solidFill>
              <a:srgbClr val="4976C5"/>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75" dirty="0"/>
            </a:p>
          </p:txBody>
        </p:sp>
        <p:sp>
          <p:nvSpPr>
            <p:cNvPr id="11" name="Rectangle 10">
              <a:extLst>
                <a:ext uri="{FF2B5EF4-FFF2-40B4-BE49-F238E27FC236}">
                  <a16:creationId xmlns:a16="http://schemas.microsoft.com/office/drawing/2014/main" id="{4497C1C4-A34C-46CA-B030-B80DDC900BC9}"/>
                </a:ext>
              </a:extLst>
            </p:cNvPr>
            <p:cNvSpPr/>
            <p:nvPr/>
          </p:nvSpPr>
          <p:spPr>
            <a:xfrm>
              <a:off x="7249006" y="3161730"/>
              <a:ext cx="149630" cy="149630"/>
            </a:xfrm>
            <a:prstGeom prst="rect">
              <a:avLst/>
            </a:prstGeom>
            <a:solidFill>
              <a:srgbClr val="1F386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675" dirty="0"/>
            </a:p>
          </p:txBody>
        </p:sp>
        <p:sp>
          <p:nvSpPr>
            <p:cNvPr id="12" name="TextBox 11">
              <a:extLst>
                <a:ext uri="{FF2B5EF4-FFF2-40B4-BE49-F238E27FC236}">
                  <a16:creationId xmlns:a16="http://schemas.microsoft.com/office/drawing/2014/main" id="{EBCC2823-94D6-4BA8-A54C-A9E77C74919D}"/>
                </a:ext>
              </a:extLst>
            </p:cNvPr>
            <p:cNvSpPr txBox="1"/>
            <p:nvPr/>
          </p:nvSpPr>
          <p:spPr>
            <a:xfrm>
              <a:off x="7464150" y="2244298"/>
              <a:ext cx="819455" cy="219291"/>
            </a:xfrm>
            <a:prstGeom prst="rect">
              <a:avLst/>
            </a:prstGeom>
            <a:noFill/>
          </p:spPr>
          <p:txBody>
            <a:bodyPr wrap="none" rtlCol="0">
              <a:spAutoFit/>
            </a:bodyPr>
            <a:lstStyle/>
            <a:p>
              <a:r>
                <a:rPr lang="en-US" sz="825" dirty="0"/>
                <a:t>No Phase IIIs</a:t>
              </a:r>
            </a:p>
          </p:txBody>
        </p:sp>
        <p:sp>
          <p:nvSpPr>
            <p:cNvPr id="13" name="TextBox 12">
              <a:extLst>
                <a:ext uri="{FF2B5EF4-FFF2-40B4-BE49-F238E27FC236}">
                  <a16:creationId xmlns:a16="http://schemas.microsoft.com/office/drawing/2014/main" id="{092748A8-8877-4C1A-A122-EBB7C1C1A59D}"/>
                </a:ext>
              </a:extLst>
            </p:cNvPr>
            <p:cNvSpPr txBox="1"/>
            <p:nvPr/>
          </p:nvSpPr>
          <p:spPr>
            <a:xfrm>
              <a:off x="7464149" y="2466220"/>
              <a:ext cx="453970" cy="219291"/>
            </a:xfrm>
            <a:prstGeom prst="rect">
              <a:avLst/>
            </a:prstGeom>
            <a:noFill/>
          </p:spPr>
          <p:txBody>
            <a:bodyPr wrap="none" rtlCol="0">
              <a:spAutoFit/>
            </a:bodyPr>
            <a:lstStyle/>
            <a:p>
              <a:r>
                <a:rPr lang="en-US" sz="825" dirty="0"/>
                <a:t>&lt;$1M</a:t>
              </a:r>
            </a:p>
          </p:txBody>
        </p:sp>
        <p:sp>
          <p:nvSpPr>
            <p:cNvPr id="14" name="TextBox 13">
              <a:extLst>
                <a:ext uri="{FF2B5EF4-FFF2-40B4-BE49-F238E27FC236}">
                  <a16:creationId xmlns:a16="http://schemas.microsoft.com/office/drawing/2014/main" id="{5959D246-9B58-4E9D-AC39-77DAC9F837A8}"/>
                </a:ext>
              </a:extLst>
            </p:cNvPr>
            <p:cNvSpPr txBox="1"/>
            <p:nvPr/>
          </p:nvSpPr>
          <p:spPr>
            <a:xfrm>
              <a:off x="7464149" y="2705953"/>
              <a:ext cx="545342" cy="219291"/>
            </a:xfrm>
            <a:prstGeom prst="rect">
              <a:avLst/>
            </a:prstGeom>
            <a:noFill/>
          </p:spPr>
          <p:txBody>
            <a:bodyPr wrap="none" rtlCol="0">
              <a:spAutoFit/>
            </a:bodyPr>
            <a:lstStyle/>
            <a:p>
              <a:r>
                <a:rPr lang="en-US" sz="825" dirty="0"/>
                <a:t>$1-10M</a:t>
              </a:r>
            </a:p>
          </p:txBody>
        </p:sp>
        <p:sp>
          <p:nvSpPr>
            <p:cNvPr id="15" name="TextBox 14">
              <a:extLst>
                <a:ext uri="{FF2B5EF4-FFF2-40B4-BE49-F238E27FC236}">
                  <a16:creationId xmlns:a16="http://schemas.microsoft.com/office/drawing/2014/main" id="{31D0D0FA-E636-4B6B-8E1B-9FA85B1AC120}"/>
                </a:ext>
              </a:extLst>
            </p:cNvPr>
            <p:cNvSpPr txBox="1"/>
            <p:nvPr/>
          </p:nvSpPr>
          <p:spPr>
            <a:xfrm>
              <a:off x="7464149" y="2931438"/>
              <a:ext cx="663964" cy="219291"/>
            </a:xfrm>
            <a:prstGeom prst="rect">
              <a:avLst/>
            </a:prstGeom>
            <a:noFill/>
          </p:spPr>
          <p:txBody>
            <a:bodyPr wrap="none" rtlCol="0">
              <a:spAutoFit/>
            </a:bodyPr>
            <a:lstStyle/>
            <a:p>
              <a:r>
                <a:rPr lang="en-US" sz="825" dirty="0"/>
                <a:t>$10-100M</a:t>
              </a:r>
            </a:p>
          </p:txBody>
        </p:sp>
        <p:sp>
          <p:nvSpPr>
            <p:cNvPr id="16" name="TextBox 15">
              <a:extLst>
                <a:ext uri="{FF2B5EF4-FFF2-40B4-BE49-F238E27FC236}">
                  <a16:creationId xmlns:a16="http://schemas.microsoft.com/office/drawing/2014/main" id="{D6B182FC-3D79-4C74-9FA4-A4078CAFAA40}"/>
                </a:ext>
              </a:extLst>
            </p:cNvPr>
            <p:cNvSpPr txBox="1"/>
            <p:nvPr/>
          </p:nvSpPr>
          <p:spPr>
            <a:xfrm>
              <a:off x="7464150" y="3157819"/>
              <a:ext cx="572593" cy="219291"/>
            </a:xfrm>
            <a:prstGeom prst="rect">
              <a:avLst/>
            </a:prstGeom>
            <a:noFill/>
          </p:spPr>
          <p:txBody>
            <a:bodyPr wrap="none" rtlCol="0">
              <a:spAutoFit/>
            </a:bodyPr>
            <a:lstStyle/>
            <a:p>
              <a:r>
                <a:rPr lang="en-US" sz="825" dirty="0"/>
                <a:t>&gt;$100M</a:t>
              </a:r>
            </a:p>
          </p:txBody>
        </p:sp>
        <p:sp>
          <p:nvSpPr>
            <p:cNvPr id="3" name="TextBox 2"/>
            <p:cNvSpPr txBox="1"/>
            <p:nvPr/>
          </p:nvSpPr>
          <p:spPr>
            <a:xfrm>
              <a:off x="6890946" y="4090420"/>
              <a:ext cx="1719000" cy="1552413"/>
            </a:xfrm>
            <a:prstGeom prst="rect">
              <a:avLst/>
            </a:prstGeom>
            <a:noFill/>
          </p:spPr>
          <p:txBody>
            <a:bodyPr wrap="square" rtlCol="0">
              <a:spAutoFit/>
            </a:bodyPr>
            <a:lstStyle/>
            <a:p>
              <a:r>
                <a:rPr lang="en-US" sz="1500" b="1" dirty="0"/>
                <a:t>Navy is 50% of DoD Transition (Phase III)</a:t>
              </a:r>
            </a:p>
            <a:p>
              <a:endParaRPr lang="en-US" sz="788" dirty="0"/>
            </a:p>
            <a:p>
              <a:r>
                <a:rPr lang="en-US" sz="1050" dirty="0"/>
                <a:t>Source: Federal Procurement Data System-Next Generation (FPDS-NG)</a:t>
              </a:r>
            </a:p>
          </p:txBody>
        </p:sp>
      </p:grpSp>
      <p:sp>
        <p:nvSpPr>
          <p:cNvPr id="19" name="Footer Placeholder 5">
            <a:extLst>
              <a:ext uri="{FF2B5EF4-FFF2-40B4-BE49-F238E27FC236}">
                <a16:creationId xmlns:a16="http://schemas.microsoft.com/office/drawing/2014/main" id="{04F5E447-4D81-472C-AAC8-997404827D63}"/>
              </a:ext>
            </a:extLst>
          </p:cNvPr>
          <p:cNvSpPr txBox="1">
            <a:spLocks/>
          </p:cNvSpPr>
          <p:nvPr/>
        </p:nvSpPr>
        <p:spPr>
          <a:xfrm>
            <a:off x="2596717" y="6644883"/>
            <a:ext cx="3962006" cy="244474"/>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r>
              <a:rPr lang="en-US" sz="800" dirty="0">
                <a:solidFill>
                  <a:schemeClr val="bg1">
                    <a:lumMod val="50000"/>
                    <a:lumOff val="50000"/>
                  </a:schemeClr>
                </a:solidFill>
                <a:cs typeface="Times New Roman" pitchFamily="18" charset="0"/>
              </a:rPr>
              <a:t>DISTRIBUTION STATEMENT A. Approved for public release; distribution unlimited</a:t>
            </a:r>
            <a:endParaRPr lang="en-US" sz="1000" dirty="0">
              <a:solidFill>
                <a:srgbClr val="000000"/>
              </a:solidFill>
              <a:cs typeface="Times New Roman" pitchFamily="18" charset="0"/>
            </a:endParaRPr>
          </a:p>
        </p:txBody>
      </p:sp>
      <p:sp>
        <p:nvSpPr>
          <p:cNvPr id="23" name="Rounded Rectangle 4">
            <a:extLst>
              <a:ext uri="{FF2B5EF4-FFF2-40B4-BE49-F238E27FC236}">
                <a16:creationId xmlns:a16="http://schemas.microsoft.com/office/drawing/2014/main" id="{3A7433C8-401E-44DE-A792-BBE7DE03CCE7}"/>
              </a:ext>
            </a:extLst>
          </p:cNvPr>
          <p:cNvSpPr/>
          <p:nvPr/>
        </p:nvSpPr>
        <p:spPr>
          <a:xfrm>
            <a:off x="328458" y="5896010"/>
            <a:ext cx="8495501" cy="442305"/>
          </a:xfrm>
          <a:prstGeom prst="roundRect">
            <a:avLst/>
          </a:prstGeom>
          <a:gradFill flip="none"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path path="circle">
              <a:fillToRect l="100000" t="100000"/>
            </a:path>
            <a:tileRect r="-100000" b="-100000"/>
          </a:gra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base">
              <a:spcBef>
                <a:spcPct val="0"/>
              </a:spcBef>
              <a:spcAft>
                <a:spcPct val="0"/>
              </a:spcAft>
              <a:defRPr/>
            </a:pPr>
            <a:endParaRPr lang="en-US" sz="2400" b="1" dirty="0">
              <a:solidFill>
                <a:srgbClr val="FFFF00"/>
              </a:solidFill>
            </a:endParaRPr>
          </a:p>
          <a:p>
            <a:pPr algn="ctr"/>
            <a:r>
              <a:rPr lang="en-US" sz="2400" b="1" dirty="0">
                <a:solidFill>
                  <a:schemeClr val="tx1"/>
                </a:solidFill>
              </a:rPr>
              <a:t>+3,400</a:t>
            </a:r>
            <a:r>
              <a:rPr lang="en-US" sz="2400" dirty="0">
                <a:solidFill>
                  <a:schemeClr val="tx1"/>
                </a:solidFill>
              </a:rPr>
              <a:t> Funding Actions </a:t>
            </a:r>
            <a:r>
              <a:rPr lang="en-US" sz="2400" b="1" dirty="0">
                <a:solidFill>
                  <a:schemeClr val="tx1"/>
                </a:solidFill>
              </a:rPr>
              <a:t>| +1,000 </a:t>
            </a:r>
            <a:r>
              <a:rPr lang="en-US" sz="2400" dirty="0">
                <a:solidFill>
                  <a:schemeClr val="tx1"/>
                </a:solidFill>
              </a:rPr>
              <a:t>Contracts</a:t>
            </a:r>
            <a:r>
              <a:rPr lang="en-US" sz="2400" b="1" dirty="0">
                <a:solidFill>
                  <a:schemeClr val="tx1"/>
                </a:solidFill>
              </a:rPr>
              <a:t> | $4B </a:t>
            </a:r>
            <a:r>
              <a:rPr lang="en-US" sz="2400" dirty="0">
                <a:solidFill>
                  <a:schemeClr val="tx1"/>
                </a:solidFill>
              </a:rPr>
              <a:t>Over 5 Years </a:t>
            </a:r>
          </a:p>
          <a:p>
            <a:pPr algn="ctr" fontAlgn="base">
              <a:spcBef>
                <a:spcPct val="0"/>
              </a:spcBef>
              <a:spcAft>
                <a:spcPct val="0"/>
              </a:spcAft>
              <a:defRPr/>
            </a:pPr>
            <a:endParaRPr lang="en-US" sz="2400" b="1" dirty="0">
              <a:solidFill>
                <a:srgbClr val="FFFF00"/>
              </a:solidFill>
            </a:endParaRPr>
          </a:p>
        </p:txBody>
      </p:sp>
      <p:sp>
        <p:nvSpPr>
          <p:cNvPr id="25" name="Slide Number Placeholder 1"/>
          <p:cNvSpPr txBox="1">
            <a:spLocks/>
          </p:cNvSpPr>
          <p:nvPr/>
        </p:nvSpPr>
        <p:spPr bwMode="auto">
          <a:xfrm>
            <a:off x="8747125" y="6634163"/>
            <a:ext cx="396875" cy="223837"/>
          </a:xfrm>
          <a:prstGeom prst="rect">
            <a:avLst/>
          </a:prstGeom>
          <a:noFill/>
          <a:ln w="9525">
            <a:noFill/>
            <a:miter lim="800000"/>
            <a:headEnd/>
            <a:tailEnd/>
          </a:ln>
        </p:spPr>
        <p:txBody>
          <a:bodyPr vert="horz" wrap="square" lIns="91399" tIns="45700" rIns="91399" bIns="45700" numCol="1" anchor="t" anchorCtr="0" compatLnSpc="1">
            <a:prstTxWarp prst="textNoShape">
              <a:avLst/>
            </a:prstTxWarp>
            <a:noAutofit/>
          </a:bodyPr>
          <a:lstStyle>
            <a:lvl1pPr marL="0" indent="0" algn="ctr" rtl="0" eaLnBrk="0" fontAlgn="base" hangingPunct="0">
              <a:spcBef>
                <a:spcPct val="20000"/>
              </a:spcBef>
              <a:spcAft>
                <a:spcPct val="0"/>
              </a:spcAft>
              <a:buNone/>
              <a:defRPr sz="900">
                <a:solidFill>
                  <a:schemeClr val="bg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har char="–"/>
              <a:defRPr sz="1800">
                <a:solidFill>
                  <a:schemeClr val="tx1"/>
                </a:solidFill>
                <a:latin typeface="+mn-lt"/>
              </a:defRPr>
            </a:lvl2pPr>
            <a:lvl3pPr marL="1141413" indent="-227013"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5813" indent="-227013" algn="l" rtl="0" eaLnBrk="0" fontAlgn="base" hangingPunct="0">
              <a:spcBef>
                <a:spcPct val="20000"/>
              </a:spcBef>
              <a:spcAft>
                <a:spcPct val="0"/>
              </a:spcAft>
              <a:buChar char="»"/>
              <a:defRPr sz="1200">
                <a:solidFill>
                  <a:schemeClr val="tx1"/>
                </a:solidFill>
                <a:latin typeface="+mn-lt"/>
              </a:defRPr>
            </a:lvl5pPr>
            <a:lvl6pPr marL="2513013" indent="-227013" algn="l" rtl="0" fontAlgn="base">
              <a:spcBef>
                <a:spcPct val="20000"/>
              </a:spcBef>
              <a:spcAft>
                <a:spcPct val="0"/>
              </a:spcAft>
              <a:buChar char="»"/>
              <a:defRPr sz="1400">
                <a:solidFill>
                  <a:schemeClr val="tx1"/>
                </a:solidFill>
                <a:latin typeface="+mn-lt"/>
              </a:defRPr>
            </a:lvl6pPr>
            <a:lvl7pPr marL="2970213" indent="-227013" algn="l" rtl="0" fontAlgn="base">
              <a:spcBef>
                <a:spcPct val="20000"/>
              </a:spcBef>
              <a:spcAft>
                <a:spcPct val="0"/>
              </a:spcAft>
              <a:buChar char="»"/>
              <a:defRPr sz="1400">
                <a:solidFill>
                  <a:schemeClr val="tx1"/>
                </a:solidFill>
                <a:latin typeface="+mn-lt"/>
              </a:defRPr>
            </a:lvl7pPr>
            <a:lvl8pPr marL="3427413" indent="-227013" algn="l" rtl="0" fontAlgn="base">
              <a:spcBef>
                <a:spcPct val="20000"/>
              </a:spcBef>
              <a:spcAft>
                <a:spcPct val="0"/>
              </a:spcAft>
              <a:buChar char="»"/>
              <a:defRPr sz="1400">
                <a:solidFill>
                  <a:schemeClr val="tx1"/>
                </a:solidFill>
                <a:latin typeface="+mn-lt"/>
              </a:defRPr>
            </a:lvl8pPr>
            <a:lvl9pPr marL="3884613" indent="-227013" algn="l" rtl="0" fontAlgn="base">
              <a:spcBef>
                <a:spcPct val="20000"/>
              </a:spcBef>
              <a:spcAft>
                <a:spcPct val="0"/>
              </a:spcAft>
              <a:buChar char="»"/>
              <a:defRPr sz="1400">
                <a:solidFill>
                  <a:schemeClr val="tx1"/>
                </a:solidFill>
                <a:latin typeface="+mn-lt"/>
              </a:defRPr>
            </a:lvl9pPr>
          </a:lstStyle>
          <a:p>
            <a:pPr>
              <a:defRPr/>
            </a:pPr>
            <a:fld id="{E3007D63-7196-4CC3-B12C-8B6529729D5D}" type="slidenum">
              <a:rPr lang="en-US" kern="0" smtClean="0">
                <a:solidFill>
                  <a:schemeClr val="tx1"/>
                </a:solidFill>
              </a:rPr>
              <a:pPr>
                <a:defRPr/>
              </a:pPr>
              <a:t>12</a:t>
            </a:fld>
            <a:endParaRPr lang="en-US" kern="0" dirty="0">
              <a:solidFill>
                <a:schemeClr val="tx1"/>
              </a:solidFill>
            </a:endParaRPr>
          </a:p>
        </p:txBody>
      </p:sp>
      <p:pic>
        <p:nvPicPr>
          <p:cNvPr id="26" name="Picture 4" descr="corporate-color">
            <a:extLst>
              <a:ext uri="{FF2B5EF4-FFF2-40B4-BE49-F238E27FC236}">
                <a16:creationId xmlns:a16="http://schemas.microsoft.com/office/drawing/2014/main" id="{F99F169C-F9D0-422B-908E-EC6B516A817A}"/>
              </a:ext>
            </a:extLst>
          </p:cNvPr>
          <p:cNvPicPr>
            <a:picLocks noChangeAspect="1" noChangeArrowheads="1"/>
          </p:cNvPicPr>
          <p:nvPr/>
        </p:nvPicPr>
        <p:blipFill>
          <a:blip r:embed="rId4" cstate="print"/>
          <a:srcRect/>
          <a:stretch>
            <a:fillRect/>
          </a:stretch>
        </p:blipFill>
        <p:spPr bwMode="auto">
          <a:xfrm>
            <a:off x="644" y="178631"/>
            <a:ext cx="1551319" cy="668960"/>
          </a:xfrm>
          <a:prstGeom prst="rect">
            <a:avLst/>
          </a:prstGeom>
          <a:noFill/>
          <a:ln w="9525">
            <a:noFill/>
            <a:miter lim="800000"/>
            <a:headEnd/>
            <a:tailEnd/>
          </a:ln>
        </p:spPr>
      </p:pic>
      <p:sp>
        <p:nvSpPr>
          <p:cNvPr id="28" name="Title 3"/>
          <p:cNvSpPr txBox="1">
            <a:spLocks/>
          </p:cNvSpPr>
          <p:nvPr/>
        </p:nvSpPr>
        <p:spPr>
          <a:xfrm>
            <a:off x="1139800" y="237991"/>
            <a:ext cx="7318400" cy="609600"/>
          </a:xfrm>
          <a:prstGeom prst="rect">
            <a:avLst/>
          </a:prstGeom>
        </p:spPr>
        <p:txBody>
          <a:bodyPr anchor="ctr" anchorCtr="1"/>
          <a:lstStyle>
            <a:lvl1pPr algn="ctr" rtl="0" eaLnBrk="0" fontAlgn="base" hangingPunct="0">
              <a:spcBef>
                <a:spcPct val="0"/>
              </a:spcBef>
              <a:spcAft>
                <a:spcPct val="0"/>
              </a:spcAft>
              <a:defRPr sz="2400" b="1">
                <a:solidFill>
                  <a:schemeClr val="bg1"/>
                </a:solidFill>
                <a:latin typeface="+mj-lt"/>
                <a:ea typeface="+mj-ea"/>
                <a:cs typeface="+mj-cs"/>
              </a:defRPr>
            </a:lvl1pPr>
            <a:lvl2pPr algn="ctr" rtl="0" eaLnBrk="0" fontAlgn="base" hangingPunct="0">
              <a:spcBef>
                <a:spcPct val="0"/>
              </a:spcBef>
              <a:spcAft>
                <a:spcPct val="0"/>
              </a:spcAft>
              <a:defRPr sz="2400" b="1">
                <a:solidFill>
                  <a:srgbClr val="000099"/>
                </a:solidFill>
                <a:latin typeface="Arial" charset="0"/>
              </a:defRPr>
            </a:lvl2pPr>
            <a:lvl3pPr algn="ctr" rtl="0" eaLnBrk="0" fontAlgn="base" hangingPunct="0">
              <a:spcBef>
                <a:spcPct val="0"/>
              </a:spcBef>
              <a:spcAft>
                <a:spcPct val="0"/>
              </a:spcAft>
              <a:defRPr sz="2400" b="1">
                <a:solidFill>
                  <a:srgbClr val="000099"/>
                </a:solidFill>
                <a:latin typeface="Arial" charset="0"/>
              </a:defRPr>
            </a:lvl3pPr>
            <a:lvl4pPr algn="ctr" rtl="0" eaLnBrk="0" fontAlgn="base" hangingPunct="0">
              <a:spcBef>
                <a:spcPct val="0"/>
              </a:spcBef>
              <a:spcAft>
                <a:spcPct val="0"/>
              </a:spcAft>
              <a:defRPr sz="2400" b="1">
                <a:solidFill>
                  <a:srgbClr val="000099"/>
                </a:solidFill>
                <a:latin typeface="Arial" charset="0"/>
              </a:defRPr>
            </a:lvl4pPr>
            <a:lvl5pPr algn="ctr" rtl="0" eaLnBrk="0" fontAlgn="base" hangingPunct="0">
              <a:spcBef>
                <a:spcPct val="0"/>
              </a:spcBef>
              <a:spcAft>
                <a:spcPct val="0"/>
              </a:spcAft>
              <a:defRPr sz="2400" b="1">
                <a:solidFill>
                  <a:srgbClr val="000099"/>
                </a:solidFill>
                <a:latin typeface="Arial" charset="0"/>
              </a:defRPr>
            </a:lvl5pPr>
            <a:lvl6pPr marL="457200" algn="ctr" rtl="0" fontAlgn="base">
              <a:spcBef>
                <a:spcPct val="0"/>
              </a:spcBef>
              <a:spcAft>
                <a:spcPct val="0"/>
              </a:spcAft>
              <a:defRPr sz="2400" b="1">
                <a:solidFill>
                  <a:srgbClr val="000099"/>
                </a:solidFill>
                <a:latin typeface="Arial" charset="0"/>
              </a:defRPr>
            </a:lvl6pPr>
            <a:lvl7pPr marL="914400" algn="ctr" rtl="0" fontAlgn="base">
              <a:spcBef>
                <a:spcPct val="0"/>
              </a:spcBef>
              <a:spcAft>
                <a:spcPct val="0"/>
              </a:spcAft>
              <a:defRPr sz="2400" b="1">
                <a:solidFill>
                  <a:srgbClr val="000099"/>
                </a:solidFill>
                <a:latin typeface="Arial" charset="0"/>
              </a:defRPr>
            </a:lvl7pPr>
            <a:lvl8pPr marL="1371600" algn="ctr" rtl="0" fontAlgn="base">
              <a:spcBef>
                <a:spcPct val="0"/>
              </a:spcBef>
              <a:spcAft>
                <a:spcPct val="0"/>
              </a:spcAft>
              <a:defRPr sz="2400" b="1">
                <a:solidFill>
                  <a:srgbClr val="000099"/>
                </a:solidFill>
                <a:latin typeface="Arial" charset="0"/>
              </a:defRPr>
            </a:lvl8pPr>
            <a:lvl9pPr marL="1828800" algn="ctr" rtl="0" fontAlgn="base">
              <a:spcBef>
                <a:spcPct val="0"/>
              </a:spcBef>
              <a:spcAft>
                <a:spcPct val="0"/>
              </a:spcAft>
              <a:defRPr sz="2400" b="1">
                <a:solidFill>
                  <a:srgbClr val="000099"/>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dirty="0">
                <a:ln>
                  <a:noFill/>
                </a:ln>
                <a:solidFill>
                  <a:srgbClr val="002060"/>
                </a:solidFill>
                <a:effectLst/>
                <a:uLnTx/>
                <a:uFillTx/>
                <a:latin typeface="Arial" panose="020B0604020202020204" pitchFamily="34" charset="0"/>
                <a:ea typeface="+mj-ea"/>
                <a:cs typeface="Arial" panose="020B0604020202020204" pitchFamily="34" charset="0"/>
              </a:rPr>
              <a:t>Phase III Transitions by State</a:t>
            </a:r>
          </a:p>
        </p:txBody>
      </p:sp>
    </p:spTree>
    <p:extLst>
      <p:ext uri="{BB962C8B-B14F-4D97-AF65-F5344CB8AC3E}">
        <p14:creationId xmlns:p14="http://schemas.microsoft.com/office/powerpoint/2010/main" val="28256652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153082" y="2497078"/>
            <a:ext cx="323165" cy="462516"/>
          </a:xfrm>
          <a:prstGeom prst="rect">
            <a:avLst/>
          </a:prstGeom>
          <a:noFill/>
        </p:spPr>
        <p:txBody>
          <a:bodyPr vert="vert270" wrap="square" rtlCol="0">
            <a:spAutoFit/>
          </a:bodyPr>
          <a:lstStyle/>
          <a:p>
            <a:pPr algn="ctr"/>
            <a:r>
              <a:rPr lang="en-US" sz="900" b="1" dirty="0"/>
              <a:t>$2.2B</a:t>
            </a:r>
          </a:p>
        </p:txBody>
      </p:sp>
      <p:sp>
        <p:nvSpPr>
          <p:cNvPr id="8" name="TextBox 7"/>
          <p:cNvSpPr txBox="1"/>
          <p:nvPr/>
        </p:nvSpPr>
        <p:spPr>
          <a:xfrm>
            <a:off x="129470" y="3419294"/>
            <a:ext cx="323165" cy="663269"/>
          </a:xfrm>
          <a:prstGeom prst="rect">
            <a:avLst/>
          </a:prstGeom>
          <a:noFill/>
        </p:spPr>
        <p:txBody>
          <a:bodyPr vert="vert270" wrap="square" rtlCol="0">
            <a:spAutoFit/>
          </a:bodyPr>
          <a:lstStyle/>
          <a:p>
            <a:pPr algn="ctr"/>
            <a:r>
              <a:rPr lang="en-US" sz="900" b="1" dirty="0"/>
              <a:t>$963M</a:t>
            </a:r>
          </a:p>
        </p:txBody>
      </p:sp>
      <p:sp>
        <p:nvSpPr>
          <p:cNvPr id="9" name="TextBox 8"/>
          <p:cNvSpPr txBox="1"/>
          <p:nvPr/>
        </p:nvSpPr>
        <p:spPr>
          <a:xfrm>
            <a:off x="129470" y="4222690"/>
            <a:ext cx="323165" cy="462516"/>
          </a:xfrm>
          <a:prstGeom prst="rect">
            <a:avLst/>
          </a:prstGeom>
          <a:noFill/>
        </p:spPr>
        <p:txBody>
          <a:bodyPr vert="vert270" wrap="square" rtlCol="0">
            <a:spAutoFit/>
          </a:bodyPr>
          <a:lstStyle/>
          <a:p>
            <a:pPr algn="ctr"/>
            <a:r>
              <a:rPr lang="en-US" sz="900" b="1" dirty="0"/>
              <a:t>$349M</a:t>
            </a:r>
          </a:p>
        </p:txBody>
      </p:sp>
      <p:sp>
        <p:nvSpPr>
          <p:cNvPr id="10" name="TextBox 9"/>
          <p:cNvSpPr txBox="1"/>
          <p:nvPr/>
        </p:nvSpPr>
        <p:spPr>
          <a:xfrm>
            <a:off x="147706" y="5103480"/>
            <a:ext cx="323165" cy="462516"/>
          </a:xfrm>
          <a:prstGeom prst="rect">
            <a:avLst/>
          </a:prstGeom>
          <a:noFill/>
        </p:spPr>
        <p:txBody>
          <a:bodyPr vert="vert270" wrap="square" rtlCol="0">
            <a:spAutoFit/>
          </a:bodyPr>
          <a:lstStyle/>
          <a:p>
            <a:pPr algn="ctr"/>
            <a:r>
              <a:rPr lang="en-US" sz="900" b="1" dirty="0"/>
              <a:t>$154M</a:t>
            </a:r>
          </a:p>
        </p:txBody>
      </p:sp>
      <p:graphicFrame>
        <p:nvGraphicFramePr>
          <p:cNvPr id="14" name="Content Placeholder 13"/>
          <p:cNvGraphicFramePr>
            <a:graphicFrameLocks noGrp="1"/>
          </p:cNvGraphicFramePr>
          <p:nvPr>
            <p:ph idx="1"/>
            <p:extLst>
              <p:ext uri="{D42A27DB-BD31-4B8C-83A1-F6EECF244321}">
                <p14:modId xmlns:p14="http://schemas.microsoft.com/office/powerpoint/2010/main" val="619379836"/>
              </p:ext>
            </p:extLst>
          </p:nvPr>
        </p:nvGraphicFramePr>
        <p:xfrm>
          <a:off x="499859" y="2045700"/>
          <a:ext cx="8441104" cy="3933930"/>
        </p:xfrm>
        <a:graphic>
          <a:graphicData uri="http://schemas.openxmlformats.org/drawingml/2006/chart">
            <c:chart xmlns:c="http://schemas.openxmlformats.org/drawingml/2006/chart" xmlns:r="http://schemas.openxmlformats.org/officeDocument/2006/relationships" r:id="rId3"/>
          </a:graphicData>
        </a:graphic>
      </p:graphicFrame>
      <p:sp>
        <p:nvSpPr>
          <p:cNvPr id="3" name="TextBox 2"/>
          <p:cNvSpPr txBox="1"/>
          <p:nvPr/>
        </p:nvSpPr>
        <p:spPr>
          <a:xfrm>
            <a:off x="945430" y="1235433"/>
            <a:ext cx="3774981" cy="646331"/>
          </a:xfrm>
          <a:prstGeom prst="rect">
            <a:avLst/>
          </a:prstGeom>
          <a:noFill/>
        </p:spPr>
        <p:txBody>
          <a:bodyPr wrap="square" rtlCol="0">
            <a:spAutoFit/>
          </a:bodyPr>
          <a:lstStyle/>
          <a:p>
            <a:pPr algn="ctr"/>
            <a:r>
              <a:rPr lang="en-US" b="1" dirty="0"/>
              <a:t>Command/Program Executive Office</a:t>
            </a:r>
          </a:p>
        </p:txBody>
      </p:sp>
      <p:sp>
        <p:nvSpPr>
          <p:cNvPr id="11" name="TextBox 10"/>
          <p:cNvSpPr txBox="1"/>
          <p:nvPr/>
        </p:nvSpPr>
        <p:spPr>
          <a:xfrm>
            <a:off x="5299919" y="1251270"/>
            <a:ext cx="2517608" cy="369332"/>
          </a:xfrm>
          <a:prstGeom prst="rect">
            <a:avLst/>
          </a:prstGeom>
          <a:noFill/>
        </p:spPr>
        <p:txBody>
          <a:bodyPr wrap="square" rtlCol="0">
            <a:spAutoFit/>
          </a:bodyPr>
          <a:lstStyle/>
          <a:p>
            <a:pPr algn="ctr"/>
            <a:r>
              <a:rPr lang="en-US" b="1" dirty="0"/>
              <a:t>Transition ($M)</a:t>
            </a:r>
          </a:p>
        </p:txBody>
      </p:sp>
      <p:sp>
        <p:nvSpPr>
          <p:cNvPr id="13" name="TextBox 1"/>
          <p:cNvSpPr txBox="1"/>
          <p:nvPr/>
        </p:nvSpPr>
        <p:spPr>
          <a:xfrm>
            <a:off x="5730251" y="3641434"/>
            <a:ext cx="2961114" cy="1462046"/>
          </a:xfrm>
          <a:prstGeom prst="rect">
            <a:avLst/>
          </a:prstGeom>
          <a:noFill/>
        </p:spPr>
        <p:style>
          <a:lnRef idx="0">
            <a:schemeClr val="accent3"/>
          </a:lnRef>
          <a:fillRef idx="3">
            <a:schemeClr val="accent3"/>
          </a:fillRef>
          <a:effectRef idx="3">
            <a:schemeClr val="accent3"/>
          </a:effectRef>
          <a:fontRef idx="minor">
            <a:schemeClr val="lt1"/>
          </a:fontRef>
        </p:style>
        <p:txBody>
          <a:bodyPr wrap="square" rtlCol="0"/>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pPr algn="r"/>
            <a:r>
              <a:rPr lang="en-US" sz="1800" dirty="0">
                <a:solidFill>
                  <a:schemeClr val="bg1">
                    <a:lumMod val="75000"/>
                    <a:lumOff val="25000"/>
                  </a:schemeClr>
                </a:solidFill>
              </a:rPr>
              <a:t>Focused topics</a:t>
            </a:r>
          </a:p>
          <a:p>
            <a:pPr algn="r"/>
            <a:r>
              <a:rPr lang="en-US" sz="1800" dirty="0">
                <a:solidFill>
                  <a:schemeClr val="bg1">
                    <a:lumMod val="75000"/>
                    <a:lumOff val="25000"/>
                  </a:schemeClr>
                </a:solidFill>
              </a:rPr>
              <a:t>align to Programs with resources to transition technology</a:t>
            </a:r>
          </a:p>
        </p:txBody>
      </p:sp>
      <p:sp>
        <p:nvSpPr>
          <p:cNvPr id="15" name="Footer Placeholder 5">
            <a:extLst>
              <a:ext uri="{FF2B5EF4-FFF2-40B4-BE49-F238E27FC236}">
                <a16:creationId xmlns:a16="http://schemas.microsoft.com/office/drawing/2014/main" id="{0475C2C6-44BB-4F44-B8C8-EF1F3C64435D}"/>
              </a:ext>
            </a:extLst>
          </p:cNvPr>
          <p:cNvSpPr txBox="1">
            <a:spLocks/>
          </p:cNvSpPr>
          <p:nvPr/>
        </p:nvSpPr>
        <p:spPr>
          <a:xfrm>
            <a:off x="2596717" y="6644883"/>
            <a:ext cx="3962006" cy="244474"/>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r>
              <a:rPr lang="en-US" sz="800" dirty="0">
                <a:solidFill>
                  <a:schemeClr val="bg1">
                    <a:lumMod val="50000"/>
                    <a:lumOff val="50000"/>
                  </a:schemeClr>
                </a:solidFill>
                <a:cs typeface="Times New Roman" pitchFamily="18" charset="0"/>
              </a:rPr>
              <a:t>DISTRIBUTION STATEMENT A. Approved for public release; distribution unlimited</a:t>
            </a:r>
            <a:endParaRPr lang="en-US" sz="1000" dirty="0">
              <a:solidFill>
                <a:srgbClr val="000000"/>
              </a:solidFill>
              <a:cs typeface="Times New Roman" pitchFamily="18" charset="0"/>
            </a:endParaRPr>
          </a:p>
        </p:txBody>
      </p:sp>
      <p:sp>
        <p:nvSpPr>
          <p:cNvPr id="18" name="Slide Number Placeholder 1"/>
          <p:cNvSpPr txBox="1">
            <a:spLocks/>
          </p:cNvSpPr>
          <p:nvPr/>
        </p:nvSpPr>
        <p:spPr bwMode="auto">
          <a:xfrm>
            <a:off x="8747125" y="6634163"/>
            <a:ext cx="396875" cy="223837"/>
          </a:xfrm>
          <a:prstGeom prst="rect">
            <a:avLst/>
          </a:prstGeom>
          <a:noFill/>
          <a:ln w="9525">
            <a:noFill/>
            <a:miter lim="800000"/>
            <a:headEnd/>
            <a:tailEnd/>
          </a:ln>
        </p:spPr>
        <p:txBody>
          <a:bodyPr vert="horz" wrap="square" lIns="91399" tIns="45700" rIns="91399" bIns="45700" numCol="1" anchor="t" anchorCtr="0" compatLnSpc="1">
            <a:prstTxWarp prst="textNoShape">
              <a:avLst/>
            </a:prstTxWarp>
            <a:noAutofit/>
          </a:bodyPr>
          <a:lstStyle>
            <a:lvl1pPr marL="0" indent="0" algn="ctr" rtl="0" eaLnBrk="0" fontAlgn="base" hangingPunct="0">
              <a:spcBef>
                <a:spcPct val="20000"/>
              </a:spcBef>
              <a:spcAft>
                <a:spcPct val="0"/>
              </a:spcAft>
              <a:buNone/>
              <a:defRPr sz="900">
                <a:solidFill>
                  <a:schemeClr val="bg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har char="–"/>
              <a:defRPr sz="1800">
                <a:solidFill>
                  <a:schemeClr val="tx1"/>
                </a:solidFill>
                <a:latin typeface="+mn-lt"/>
              </a:defRPr>
            </a:lvl2pPr>
            <a:lvl3pPr marL="1141413" indent="-227013"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5813" indent="-227013" algn="l" rtl="0" eaLnBrk="0" fontAlgn="base" hangingPunct="0">
              <a:spcBef>
                <a:spcPct val="20000"/>
              </a:spcBef>
              <a:spcAft>
                <a:spcPct val="0"/>
              </a:spcAft>
              <a:buChar char="»"/>
              <a:defRPr sz="1200">
                <a:solidFill>
                  <a:schemeClr val="tx1"/>
                </a:solidFill>
                <a:latin typeface="+mn-lt"/>
              </a:defRPr>
            </a:lvl5pPr>
            <a:lvl6pPr marL="2513013" indent="-227013" algn="l" rtl="0" fontAlgn="base">
              <a:spcBef>
                <a:spcPct val="20000"/>
              </a:spcBef>
              <a:spcAft>
                <a:spcPct val="0"/>
              </a:spcAft>
              <a:buChar char="»"/>
              <a:defRPr sz="1400">
                <a:solidFill>
                  <a:schemeClr val="tx1"/>
                </a:solidFill>
                <a:latin typeface="+mn-lt"/>
              </a:defRPr>
            </a:lvl6pPr>
            <a:lvl7pPr marL="2970213" indent="-227013" algn="l" rtl="0" fontAlgn="base">
              <a:spcBef>
                <a:spcPct val="20000"/>
              </a:spcBef>
              <a:spcAft>
                <a:spcPct val="0"/>
              </a:spcAft>
              <a:buChar char="»"/>
              <a:defRPr sz="1400">
                <a:solidFill>
                  <a:schemeClr val="tx1"/>
                </a:solidFill>
                <a:latin typeface="+mn-lt"/>
              </a:defRPr>
            </a:lvl7pPr>
            <a:lvl8pPr marL="3427413" indent="-227013" algn="l" rtl="0" fontAlgn="base">
              <a:spcBef>
                <a:spcPct val="20000"/>
              </a:spcBef>
              <a:spcAft>
                <a:spcPct val="0"/>
              </a:spcAft>
              <a:buChar char="»"/>
              <a:defRPr sz="1400">
                <a:solidFill>
                  <a:schemeClr val="tx1"/>
                </a:solidFill>
                <a:latin typeface="+mn-lt"/>
              </a:defRPr>
            </a:lvl8pPr>
            <a:lvl9pPr marL="3884613" indent="-227013" algn="l" rtl="0" fontAlgn="base">
              <a:spcBef>
                <a:spcPct val="20000"/>
              </a:spcBef>
              <a:spcAft>
                <a:spcPct val="0"/>
              </a:spcAft>
              <a:buChar char="»"/>
              <a:defRPr sz="1400">
                <a:solidFill>
                  <a:schemeClr val="tx1"/>
                </a:solidFill>
                <a:latin typeface="+mn-lt"/>
              </a:defRPr>
            </a:lvl9pPr>
          </a:lstStyle>
          <a:p>
            <a:pPr>
              <a:defRPr/>
            </a:pPr>
            <a:fld id="{E3007D63-7196-4CC3-B12C-8B6529729D5D}" type="slidenum">
              <a:rPr lang="en-US" kern="0" smtClean="0">
                <a:solidFill>
                  <a:schemeClr val="tx1"/>
                </a:solidFill>
              </a:rPr>
              <a:pPr>
                <a:defRPr/>
              </a:pPr>
              <a:t>13</a:t>
            </a:fld>
            <a:endParaRPr lang="en-US" kern="0" dirty="0">
              <a:solidFill>
                <a:schemeClr val="tx1"/>
              </a:solidFill>
            </a:endParaRPr>
          </a:p>
        </p:txBody>
      </p:sp>
      <p:pic>
        <p:nvPicPr>
          <p:cNvPr id="19" name="Picture 4" descr="corporate-color">
            <a:extLst>
              <a:ext uri="{FF2B5EF4-FFF2-40B4-BE49-F238E27FC236}">
                <a16:creationId xmlns:a16="http://schemas.microsoft.com/office/drawing/2014/main" id="{F99F169C-F9D0-422B-908E-EC6B516A817A}"/>
              </a:ext>
            </a:extLst>
          </p:cNvPr>
          <p:cNvPicPr>
            <a:picLocks noChangeAspect="1" noChangeArrowheads="1"/>
          </p:cNvPicPr>
          <p:nvPr/>
        </p:nvPicPr>
        <p:blipFill>
          <a:blip r:embed="rId4" cstate="print"/>
          <a:srcRect/>
          <a:stretch>
            <a:fillRect/>
          </a:stretch>
        </p:blipFill>
        <p:spPr bwMode="auto">
          <a:xfrm>
            <a:off x="644" y="178631"/>
            <a:ext cx="1551319" cy="668960"/>
          </a:xfrm>
          <a:prstGeom prst="rect">
            <a:avLst/>
          </a:prstGeom>
          <a:noFill/>
          <a:ln w="9525">
            <a:noFill/>
            <a:miter lim="800000"/>
            <a:headEnd/>
            <a:tailEnd/>
          </a:ln>
        </p:spPr>
      </p:pic>
      <p:sp>
        <p:nvSpPr>
          <p:cNvPr id="16" name="Title 3"/>
          <p:cNvSpPr txBox="1">
            <a:spLocks/>
          </p:cNvSpPr>
          <p:nvPr/>
        </p:nvSpPr>
        <p:spPr>
          <a:xfrm>
            <a:off x="1139800" y="237991"/>
            <a:ext cx="7318400" cy="609600"/>
          </a:xfrm>
          <a:prstGeom prst="rect">
            <a:avLst/>
          </a:prstGeom>
        </p:spPr>
        <p:txBody>
          <a:bodyPr anchor="ctr" anchorCtr="1"/>
          <a:lstStyle>
            <a:lvl1pPr algn="ctr" rtl="0" eaLnBrk="0" fontAlgn="base" hangingPunct="0">
              <a:spcBef>
                <a:spcPct val="0"/>
              </a:spcBef>
              <a:spcAft>
                <a:spcPct val="0"/>
              </a:spcAft>
              <a:defRPr sz="2400" b="1">
                <a:solidFill>
                  <a:schemeClr val="bg1"/>
                </a:solidFill>
                <a:latin typeface="+mj-lt"/>
                <a:ea typeface="+mj-ea"/>
                <a:cs typeface="+mj-cs"/>
              </a:defRPr>
            </a:lvl1pPr>
            <a:lvl2pPr algn="ctr" rtl="0" eaLnBrk="0" fontAlgn="base" hangingPunct="0">
              <a:spcBef>
                <a:spcPct val="0"/>
              </a:spcBef>
              <a:spcAft>
                <a:spcPct val="0"/>
              </a:spcAft>
              <a:defRPr sz="2400" b="1">
                <a:solidFill>
                  <a:srgbClr val="000099"/>
                </a:solidFill>
                <a:latin typeface="Arial" charset="0"/>
              </a:defRPr>
            </a:lvl2pPr>
            <a:lvl3pPr algn="ctr" rtl="0" eaLnBrk="0" fontAlgn="base" hangingPunct="0">
              <a:spcBef>
                <a:spcPct val="0"/>
              </a:spcBef>
              <a:spcAft>
                <a:spcPct val="0"/>
              </a:spcAft>
              <a:defRPr sz="2400" b="1">
                <a:solidFill>
                  <a:srgbClr val="000099"/>
                </a:solidFill>
                <a:latin typeface="Arial" charset="0"/>
              </a:defRPr>
            </a:lvl3pPr>
            <a:lvl4pPr algn="ctr" rtl="0" eaLnBrk="0" fontAlgn="base" hangingPunct="0">
              <a:spcBef>
                <a:spcPct val="0"/>
              </a:spcBef>
              <a:spcAft>
                <a:spcPct val="0"/>
              </a:spcAft>
              <a:defRPr sz="2400" b="1">
                <a:solidFill>
                  <a:srgbClr val="000099"/>
                </a:solidFill>
                <a:latin typeface="Arial" charset="0"/>
              </a:defRPr>
            </a:lvl4pPr>
            <a:lvl5pPr algn="ctr" rtl="0" eaLnBrk="0" fontAlgn="base" hangingPunct="0">
              <a:spcBef>
                <a:spcPct val="0"/>
              </a:spcBef>
              <a:spcAft>
                <a:spcPct val="0"/>
              </a:spcAft>
              <a:defRPr sz="2400" b="1">
                <a:solidFill>
                  <a:srgbClr val="000099"/>
                </a:solidFill>
                <a:latin typeface="Arial" charset="0"/>
              </a:defRPr>
            </a:lvl5pPr>
            <a:lvl6pPr marL="457200" algn="ctr" rtl="0" fontAlgn="base">
              <a:spcBef>
                <a:spcPct val="0"/>
              </a:spcBef>
              <a:spcAft>
                <a:spcPct val="0"/>
              </a:spcAft>
              <a:defRPr sz="2400" b="1">
                <a:solidFill>
                  <a:srgbClr val="000099"/>
                </a:solidFill>
                <a:latin typeface="Arial" charset="0"/>
              </a:defRPr>
            </a:lvl6pPr>
            <a:lvl7pPr marL="914400" algn="ctr" rtl="0" fontAlgn="base">
              <a:spcBef>
                <a:spcPct val="0"/>
              </a:spcBef>
              <a:spcAft>
                <a:spcPct val="0"/>
              </a:spcAft>
              <a:defRPr sz="2400" b="1">
                <a:solidFill>
                  <a:srgbClr val="000099"/>
                </a:solidFill>
                <a:latin typeface="Arial" charset="0"/>
              </a:defRPr>
            </a:lvl7pPr>
            <a:lvl8pPr marL="1371600" algn="ctr" rtl="0" fontAlgn="base">
              <a:spcBef>
                <a:spcPct val="0"/>
              </a:spcBef>
              <a:spcAft>
                <a:spcPct val="0"/>
              </a:spcAft>
              <a:defRPr sz="2400" b="1">
                <a:solidFill>
                  <a:srgbClr val="000099"/>
                </a:solidFill>
                <a:latin typeface="Arial" charset="0"/>
              </a:defRPr>
            </a:lvl8pPr>
            <a:lvl9pPr marL="1828800" algn="ctr" rtl="0" fontAlgn="base">
              <a:spcBef>
                <a:spcPct val="0"/>
              </a:spcBef>
              <a:spcAft>
                <a:spcPct val="0"/>
              </a:spcAft>
              <a:defRPr sz="2400" b="1">
                <a:solidFill>
                  <a:srgbClr val="000099"/>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dirty="0">
                <a:ln>
                  <a:noFill/>
                </a:ln>
                <a:solidFill>
                  <a:srgbClr val="002060"/>
                </a:solidFill>
                <a:effectLst/>
                <a:uLnTx/>
                <a:uFillTx/>
                <a:latin typeface="Arial" panose="020B0604020202020204" pitchFamily="34" charset="0"/>
                <a:ea typeface="+mj-ea"/>
                <a:cs typeface="Arial" panose="020B0604020202020204" pitchFamily="34" charset="0"/>
              </a:rPr>
              <a:t>Phase III Transitions by Program</a:t>
            </a:r>
          </a:p>
        </p:txBody>
      </p:sp>
    </p:spTree>
    <p:extLst>
      <p:ext uri="{BB962C8B-B14F-4D97-AF65-F5344CB8AC3E}">
        <p14:creationId xmlns:p14="http://schemas.microsoft.com/office/powerpoint/2010/main" val="9439321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 name="Subtitle 2"/>
          <p:cNvSpPr txBox="1">
            <a:spLocks/>
          </p:cNvSpPr>
          <p:nvPr/>
        </p:nvSpPr>
        <p:spPr bwMode="auto">
          <a:xfrm>
            <a:off x="4084236" y="1219067"/>
            <a:ext cx="4662889" cy="5175533"/>
          </a:xfrm>
          <a:prstGeom prst="rect">
            <a:avLst/>
          </a:prstGeom>
          <a:noFill/>
          <a:ln w="9525">
            <a:noFill/>
            <a:miter lim="800000"/>
            <a:headEnd/>
            <a:tailEnd/>
          </a:ln>
        </p:spPr>
        <p:txBody>
          <a:bodyPr vert="horz" wrap="square" lIns="91399" tIns="45700" rIns="91399" bIns="45700" numCol="1" anchor="t" anchorCtr="0" compatLnSpc="1">
            <a:prstTxWarp prst="textNoShape">
              <a:avLst/>
            </a:prstTxWarp>
            <a:normAutofit/>
          </a:bodyPr>
          <a:lstStyle>
            <a:lvl1pPr marL="341313" indent="-341313" algn="l" rtl="0" eaLnBrk="0" fontAlgn="base" hangingPunct="0">
              <a:spcBef>
                <a:spcPct val="20000"/>
              </a:spcBef>
              <a:spcAft>
                <a:spcPct val="0"/>
              </a:spcAft>
              <a:buChar char="•"/>
              <a:defRPr sz="2000">
                <a:solidFill>
                  <a:schemeClr val="tx1"/>
                </a:solidFill>
                <a:latin typeface="+mn-lt"/>
                <a:ea typeface="+mn-ea"/>
                <a:cs typeface="+mn-cs"/>
              </a:defRPr>
            </a:lvl1pPr>
            <a:lvl2pPr marL="742950" indent="-285750" algn="l" rtl="0" eaLnBrk="0" fontAlgn="base" hangingPunct="0">
              <a:spcBef>
                <a:spcPct val="20000"/>
              </a:spcBef>
              <a:spcAft>
                <a:spcPct val="0"/>
              </a:spcAft>
              <a:buChar char="–"/>
              <a:defRPr sz="1800">
                <a:solidFill>
                  <a:schemeClr val="tx1"/>
                </a:solidFill>
                <a:latin typeface="+mn-lt"/>
              </a:defRPr>
            </a:lvl2pPr>
            <a:lvl3pPr marL="1141413" indent="-227013"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5813" indent="-227013" algn="l" rtl="0" eaLnBrk="0" fontAlgn="base" hangingPunct="0">
              <a:spcBef>
                <a:spcPct val="20000"/>
              </a:spcBef>
              <a:spcAft>
                <a:spcPct val="0"/>
              </a:spcAft>
              <a:buChar char="»"/>
              <a:defRPr sz="1200">
                <a:solidFill>
                  <a:schemeClr val="tx1"/>
                </a:solidFill>
                <a:latin typeface="+mn-lt"/>
              </a:defRPr>
            </a:lvl5pPr>
            <a:lvl6pPr marL="2513013" indent="-227013" algn="l" rtl="0" fontAlgn="base">
              <a:spcBef>
                <a:spcPct val="20000"/>
              </a:spcBef>
              <a:spcAft>
                <a:spcPct val="0"/>
              </a:spcAft>
              <a:buChar char="»"/>
              <a:defRPr sz="1400">
                <a:solidFill>
                  <a:schemeClr val="tx1"/>
                </a:solidFill>
                <a:latin typeface="+mn-lt"/>
              </a:defRPr>
            </a:lvl6pPr>
            <a:lvl7pPr marL="2970213" indent="-227013" algn="l" rtl="0" fontAlgn="base">
              <a:spcBef>
                <a:spcPct val="20000"/>
              </a:spcBef>
              <a:spcAft>
                <a:spcPct val="0"/>
              </a:spcAft>
              <a:buChar char="»"/>
              <a:defRPr sz="1400">
                <a:solidFill>
                  <a:schemeClr val="tx1"/>
                </a:solidFill>
                <a:latin typeface="+mn-lt"/>
              </a:defRPr>
            </a:lvl7pPr>
            <a:lvl8pPr marL="3427413" indent="-227013" algn="l" rtl="0" fontAlgn="base">
              <a:spcBef>
                <a:spcPct val="20000"/>
              </a:spcBef>
              <a:spcAft>
                <a:spcPct val="0"/>
              </a:spcAft>
              <a:buChar char="»"/>
              <a:defRPr sz="1400">
                <a:solidFill>
                  <a:schemeClr val="tx1"/>
                </a:solidFill>
                <a:latin typeface="+mn-lt"/>
              </a:defRPr>
            </a:lvl8pPr>
            <a:lvl9pPr marL="3884613" indent="-227013" algn="l" rtl="0" fontAlgn="base">
              <a:spcBef>
                <a:spcPct val="20000"/>
              </a:spcBef>
              <a:spcAft>
                <a:spcPct val="0"/>
              </a:spcAft>
              <a:buChar char="»"/>
              <a:defRPr sz="1400">
                <a:solidFill>
                  <a:schemeClr val="tx1"/>
                </a:solidFill>
                <a:latin typeface="+mn-lt"/>
              </a:defRPr>
            </a:lvl9pPr>
          </a:lstStyle>
          <a:p>
            <a:pPr>
              <a:spcBef>
                <a:spcPts val="0"/>
              </a:spcBef>
              <a:spcAft>
                <a:spcPts val="1200"/>
              </a:spcAft>
            </a:pPr>
            <a:r>
              <a:rPr lang="en-US" b="1" kern="0" dirty="0">
                <a:latin typeface="Arial" panose="020B0604020202020204" pitchFamily="34" charset="0"/>
                <a:cs typeface="Arial" panose="020B0604020202020204" pitchFamily="34" charset="0"/>
              </a:rPr>
              <a:t>Premier Navy program to foster transition</a:t>
            </a:r>
          </a:p>
          <a:p>
            <a:pPr>
              <a:spcBef>
                <a:spcPts val="0"/>
              </a:spcBef>
              <a:spcAft>
                <a:spcPts val="1200"/>
              </a:spcAft>
            </a:pPr>
            <a:r>
              <a:rPr lang="en-US" b="1" kern="0" dirty="0">
                <a:latin typeface="Arial" panose="020B0604020202020204" pitchFamily="34" charset="0"/>
                <a:cs typeface="Arial" panose="020B0604020202020204" pitchFamily="34" charset="0"/>
              </a:rPr>
              <a:t>Small businesses learn how to work with the Navy and identify opportunities to  transition their technologies</a:t>
            </a:r>
          </a:p>
          <a:p>
            <a:pPr>
              <a:spcBef>
                <a:spcPts val="0"/>
              </a:spcBef>
              <a:spcAft>
                <a:spcPts val="1200"/>
              </a:spcAft>
            </a:pPr>
            <a:r>
              <a:rPr lang="en-US" b="1" kern="0" dirty="0">
                <a:latin typeface="Arial" panose="020B0604020202020204" pitchFamily="34" charset="0"/>
                <a:cs typeface="Arial" panose="020B0604020202020204" pitchFamily="34" charset="0"/>
              </a:rPr>
              <a:t>Small businesses are instructed on the government acquisition environment and policies</a:t>
            </a:r>
          </a:p>
          <a:p>
            <a:pPr>
              <a:spcBef>
                <a:spcPts val="0"/>
              </a:spcBef>
              <a:spcAft>
                <a:spcPts val="1200"/>
              </a:spcAft>
            </a:pPr>
            <a:r>
              <a:rPr lang="en-US" b="1" kern="0" dirty="0">
                <a:latin typeface="Arial" panose="020B0604020202020204" pitchFamily="34" charset="0"/>
                <a:cs typeface="Arial" panose="020B0604020202020204" pitchFamily="34" charset="0"/>
              </a:rPr>
              <a:t>Small businesses are provided marketing expertise</a:t>
            </a:r>
          </a:p>
          <a:p>
            <a:pPr>
              <a:spcBef>
                <a:spcPts val="0"/>
              </a:spcBef>
              <a:spcAft>
                <a:spcPts val="1200"/>
              </a:spcAft>
            </a:pPr>
            <a:r>
              <a:rPr lang="en-US" b="1" kern="0" dirty="0">
                <a:latin typeface="Arial" panose="020B0604020202020204" pitchFamily="34" charset="0"/>
                <a:cs typeface="Arial" panose="020B0604020202020204" pitchFamily="34" charset="0"/>
              </a:rPr>
              <a:t>The STP program culminates in the Forum for SBIR/STTR Transition (FST)</a:t>
            </a:r>
          </a:p>
          <a:p>
            <a:pPr marL="342900" indent="-342900">
              <a:buFont typeface="Arial" panose="020B0604020202020204" pitchFamily="34" charset="0"/>
              <a:buChar char="•"/>
            </a:pPr>
            <a:endParaRPr lang="en-US" kern="0" dirty="0"/>
          </a:p>
          <a:p>
            <a:endParaRPr lang="en-US" kern="0" dirty="0">
              <a:latin typeface="+mj-lt"/>
            </a:endParaRPr>
          </a:p>
        </p:txBody>
      </p:sp>
      <p:pic>
        <p:nvPicPr>
          <p:cNvPr id="37" name="Picture 3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02365" y="1436612"/>
            <a:ext cx="3885714" cy="4660317"/>
          </a:xfrm>
          <a:prstGeom prst="rect">
            <a:avLst/>
          </a:prstGeom>
        </p:spPr>
      </p:pic>
      <p:sp>
        <p:nvSpPr>
          <p:cNvPr id="8" name="Footer Placeholder 5"/>
          <p:cNvSpPr txBox="1">
            <a:spLocks/>
          </p:cNvSpPr>
          <p:nvPr/>
        </p:nvSpPr>
        <p:spPr>
          <a:xfrm>
            <a:off x="2596717" y="6644883"/>
            <a:ext cx="3962006" cy="244474"/>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r>
              <a:rPr lang="en-US" sz="800" dirty="0">
                <a:solidFill>
                  <a:schemeClr val="bg1">
                    <a:lumMod val="50000"/>
                    <a:lumOff val="50000"/>
                  </a:schemeClr>
                </a:solidFill>
                <a:cs typeface="Times New Roman" pitchFamily="18" charset="0"/>
              </a:rPr>
              <a:t>DISTRIBUTION STATEMENT A. Approved for public release; distribution unlimited</a:t>
            </a:r>
            <a:endParaRPr lang="en-US" sz="1000" dirty="0">
              <a:solidFill>
                <a:srgbClr val="000000"/>
              </a:solidFill>
              <a:cs typeface="Times New Roman" pitchFamily="18" charset="0"/>
            </a:endParaRPr>
          </a:p>
        </p:txBody>
      </p:sp>
      <p:sp>
        <p:nvSpPr>
          <p:cNvPr id="10" name="Slide Number Placeholder 1"/>
          <p:cNvSpPr txBox="1">
            <a:spLocks/>
          </p:cNvSpPr>
          <p:nvPr/>
        </p:nvSpPr>
        <p:spPr bwMode="auto">
          <a:xfrm>
            <a:off x="8747125" y="6634163"/>
            <a:ext cx="396875" cy="223837"/>
          </a:xfrm>
          <a:prstGeom prst="rect">
            <a:avLst/>
          </a:prstGeom>
          <a:noFill/>
          <a:ln w="9525">
            <a:noFill/>
            <a:miter lim="800000"/>
            <a:headEnd/>
            <a:tailEnd/>
          </a:ln>
        </p:spPr>
        <p:txBody>
          <a:bodyPr vert="horz" wrap="square" lIns="91399" tIns="45700" rIns="91399" bIns="45700" numCol="1" anchor="t" anchorCtr="0" compatLnSpc="1">
            <a:prstTxWarp prst="textNoShape">
              <a:avLst/>
            </a:prstTxWarp>
            <a:noAutofit/>
          </a:bodyPr>
          <a:lstStyle>
            <a:lvl1pPr marL="0" indent="0" algn="ctr" rtl="0" eaLnBrk="0" fontAlgn="base" hangingPunct="0">
              <a:spcBef>
                <a:spcPct val="20000"/>
              </a:spcBef>
              <a:spcAft>
                <a:spcPct val="0"/>
              </a:spcAft>
              <a:buNone/>
              <a:defRPr sz="900">
                <a:solidFill>
                  <a:schemeClr val="bg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har char="–"/>
              <a:defRPr sz="1800">
                <a:solidFill>
                  <a:schemeClr val="tx1"/>
                </a:solidFill>
                <a:latin typeface="+mn-lt"/>
              </a:defRPr>
            </a:lvl2pPr>
            <a:lvl3pPr marL="1141413" indent="-227013"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5813" indent="-227013" algn="l" rtl="0" eaLnBrk="0" fontAlgn="base" hangingPunct="0">
              <a:spcBef>
                <a:spcPct val="20000"/>
              </a:spcBef>
              <a:spcAft>
                <a:spcPct val="0"/>
              </a:spcAft>
              <a:buChar char="»"/>
              <a:defRPr sz="1200">
                <a:solidFill>
                  <a:schemeClr val="tx1"/>
                </a:solidFill>
                <a:latin typeface="+mn-lt"/>
              </a:defRPr>
            </a:lvl5pPr>
            <a:lvl6pPr marL="2513013" indent="-227013" algn="l" rtl="0" fontAlgn="base">
              <a:spcBef>
                <a:spcPct val="20000"/>
              </a:spcBef>
              <a:spcAft>
                <a:spcPct val="0"/>
              </a:spcAft>
              <a:buChar char="»"/>
              <a:defRPr sz="1400">
                <a:solidFill>
                  <a:schemeClr val="tx1"/>
                </a:solidFill>
                <a:latin typeface="+mn-lt"/>
              </a:defRPr>
            </a:lvl6pPr>
            <a:lvl7pPr marL="2970213" indent="-227013" algn="l" rtl="0" fontAlgn="base">
              <a:spcBef>
                <a:spcPct val="20000"/>
              </a:spcBef>
              <a:spcAft>
                <a:spcPct val="0"/>
              </a:spcAft>
              <a:buChar char="»"/>
              <a:defRPr sz="1400">
                <a:solidFill>
                  <a:schemeClr val="tx1"/>
                </a:solidFill>
                <a:latin typeface="+mn-lt"/>
              </a:defRPr>
            </a:lvl7pPr>
            <a:lvl8pPr marL="3427413" indent="-227013" algn="l" rtl="0" fontAlgn="base">
              <a:spcBef>
                <a:spcPct val="20000"/>
              </a:spcBef>
              <a:spcAft>
                <a:spcPct val="0"/>
              </a:spcAft>
              <a:buChar char="»"/>
              <a:defRPr sz="1400">
                <a:solidFill>
                  <a:schemeClr val="tx1"/>
                </a:solidFill>
                <a:latin typeface="+mn-lt"/>
              </a:defRPr>
            </a:lvl8pPr>
            <a:lvl9pPr marL="3884613" indent="-227013" algn="l" rtl="0" fontAlgn="base">
              <a:spcBef>
                <a:spcPct val="20000"/>
              </a:spcBef>
              <a:spcAft>
                <a:spcPct val="0"/>
              </a:spcAft>
              <a:buChar char="»"/>
              <a:defRPr sz="1400">
                <a:solidFill>
                  <a:schemeClr val="tx1"/>
                </a:solidFill>
                <a:latin typeface="+mn-lt"/>
              </a:defRPr>
            </a:lvl9pPr>
          </a:lstStyle>
          <a:p>
            <a:pPr>
              <a:defRPr/>
            </a:pPr>
            <a:fld id="{E3007D63-7196-4CC3-B12C-8B6529729D5D}" type="slidenum">
              <a:rPr lang="en-US" kern="0" smtClean="0">
                <a:solidFill>
                  <a:schemeClr val="tx1"/>
                </a:solidFill>
              </a:rPr>
              <a:pPr>
                <a:defRPr/>
              </a:pPr>
              <a:t>14</a:t>
            </a:fld>
            <a:endParaRPr lang="en-US" kern="0" dirty="0">
              <a:solidFill>
                <a:schemeClr val="tx1"/>
              </a:solidFill>
            </a:endParaRPr>
          </a:p>
        </p:txBody>
      </p:sp>
      <p:pic>
        <p:nvPicPr>
          <p:cNvPr id="11" name="Picture 4" descr="corporate-color">
            <a:extLst>
              <a:ext uri="{FF2B5EF4-FFF2-40B4-BE49-F238E27FC236}">
                <a16:creationId xmlns:a16="http://schemas.microsoft.com/office/drawing/2014/main" id="{F99F169C-F9D0-422B-908E-EC6B516A817A}"/>
              </a:ext>
            </a:extLst>
          </p:cNvPr>
          <p:cNvPicPr>
            <a:picLocks noChangeAspect="1" noChangeArrowheads="1"/>
          </p:cNvPicPr>
          <p:nvPr/>
        </p:nvPicPr>
        <p:blipFill>
          <a:blip r:embed="rId5" cstate="print"/>
          <a:srcRect/>
          <a:stretch>
            <a:fillRect/>
          </a:stretch>
        </p:blipFill>
        <p:spPr bwMode="auto">
          <a:xfrm>
            <a:off x="644" y="178631"/>
            <a:ext cx="1551319" cy="668960"/>
          </a:xfrm>
          <a:prstGeom prst="rect">
            <a:avLst/>
          </a:prstGeom>
          <a:noFill/>
          <a:ln w="9525">
            <a:noFill/>
            <a:miter lim="800000"/>
            <a:headEnd/>
            <a:tailEnd/>
          </a:ln>
        </p:spPr>
      </p:pic>
      <p:sp>
        <p:nvSpPr>
          <p:cNvPr id="13" name="Title 3"/>
          <p:cNvSpPr txBox="1">
            <a:spLocks/>
          </p:cNvSpPr>
          <p:nvPr/>
        </p:nvSpPr>
        <p:spPr>
          <a:xfrm>
            <a:off x="1139800" y="237991"/>
            <a:ext cx="7318400" cy="609600"/>
          </a:xfrm>
          <a:prstGeom prst="rect">
            <a:avLst/>
          </a:prstGeom>
        </p:spPr>
        <p:txBody>
          <a:bodyPr anchor="ctr" anchorCtr="1"/>
          <a:lstStyle>
            <a:lvl1pPr algn="ctr" rtl="0" eaLnBrk="0" fontAlgn="base" hangingPunct="0">
              <a:spcBef>
                <a:spcPct val="0"/>
              </a:spcBef>
              <a:spcAft>
                <a:spcPct val="0"/>
              </a:spcAft>
              <a:defRPr sz="2400" b="1">
                <a:solidFill>
                  <a:schemeClr val="bg1"/>
                </a:solidFill>
                <a:latin typeface="+mj-lt"/>
                <a:ea typeface="+mj-ea"/>
                <a:cs typeface="+mj-cs"/>
              </a:defRPr>
            </a:lvl1pPr>
            <a:lvl2pPr algn="ctr" rtl="0" eaLnBrk="0" fontAlgn="base" hangingPunct="0">
              <a:spcBef>
                <a:spcPct val="0"/>
              </a:spcBef>
              <a:spcAft>
                <a:spcPct val="0"/>
              </a:spcAft>
              <a:defRPr sz="2400" b="1">
                <a:solidFill>
                  <a:srgbClr val="000099"/>
                </a:solidFill>
                <a:latin typeface="Arial" charset="0"/>
              </a:defRPr>
            </a:lvl2pPr>
            <a:lvl3pPr algn="ctr" rtl="0" eaLnBrk="0" fontAlgn="base" hangingPunct="0">
              <a:spcBef>
                <a:spcPct val="0"/>
              </a:spcBef>
              <a:spcAft>
                <a:spcPct val="0"/>
              </a:spcAft>
              <a:defRPr sz="2400" b="1">
                <a:solidFill>
                  <a:srgbClr val="000099"/>
                </a:solidFill>
                <a:latin typeface="Arial" charset="0"/>
              </a:defRPr>
            </a:lvl3pPr>
            <a:lvl4pPr algn="ctr" rtl="0" eaLnBrk="0" fontAlgn="base" hangingPunct="0">
              <a:spcBef>
                <a:spcPct val="0"/>
              </a:spcBef>
              <a:spcAft>
                <a:spcPct val="0"/>
              </a:spcAft>
              <a:defRPr sz="2400" b="1">
                <a:solidFill>
                  <a:srgbClr val="000099"/>
                </a:solidFill>
                <a:latin typeface="Arial" charset="0"/>
              </a:defRPr>
            </a:lvl4pPr>
            <a:lvl5pPr algn="ctr" rtl="0" eaLnBrk="0" fontAlgn="base" hangingPunct="0">
              <a:spcBef>
                <a:spcPct val="0"/>
              </a:spcBef>
              <a:spcAft>
                <a:spcPct val="0"/>
              </a:spcAft>
              <a:defRPr sz="2400" b="1">
                <a:solidFill>
                  <a:srgbClr val="000099"/>
                </a:solidFill>
                <a:latin typeface="Arial" charset="0"/>
              </a:defRPr>
            </a:lvl5pPr>
            <a:lvl6pPr marL="457200" algn="ctr" rtl="0" fontAlgn="base">
              <a:spcBef>
                <a:spcPct val="0"/>
              </a:spcBef>
              <a:spcAft>
                <a:spcPct val="0"/>
              </a:spcAft>
              <a:defRPr sz="2400" b="1">
                <a:solidFill>
                  <a:srgbClr val="000099"/>
                </a:solidFill>
                <a:latin typeface="Arial" charset="0"/>
              </a:defRPr>
            </a:lvl6pPr>
            <a:lvl7pPr marL="914400" algn="ctr" rtl="0" fontAlgn="base">
              <a:spcBef>
                <a:spcPct val="0"/>
              </a:spcBef>
              <a:spcAft>
                <a:spcPct val="0"/>
              </a:spcAft>
              <a:defRPr sz="2400" b="1">
                <a:solidFill>
                  <a:srgbClr val="000099"/>
                </a:solidFill>
                <a:latin typeface="Arial" charset="0"/>
              </a:defRPr>
            </a:lvl7pPr>
            <a:lvl8pPr marL="1371600" algn="ctr" rtl="0" fontAlgn="base">
              <a:spcBef>
                <a:spcPct val="0"/>
              </a:spcBef>
              <a:spcAft>
                <a:spcPct val="0"/>
              </a:spcAft>
              <a:defRPr sz="2400" b="1">
                <a:solidFill>
                  <a:srgbClr val="000099"/>
                </a:solidFill>
                <a:latin typeface="Arial" charset="0"/>
              </a:defRPr>
            </a:lvl8pPr>
            <a:lvl9pPr marL="1828800" algn="ctr" rtl="0" fontAlgn="base">
              <a:spcBef>
                <a:spcPct val="0"/>
              </a:spcBef>
              <a:spcAft>
                <a:spcPct val="0"/>
              </a:spcAft>
              <a:defRPr sz="2400" b="1">
                <a:solidFill>
                  <a:srgbClr val="000099"/>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dirty="0">
                <a:ln>
                  <a:noFill/>
                </a:ln>
                <a:solidFill>
                  <a:srgbClr val="002060"/>
                </a:solidFill>
                <a:effectLst/>
                <a:uLnTx/>
                <a:uFillTx/>
                <a:latin typeface="Arial" panose="020B0604020202020204" pitchFamily="34" charset="0"/>
                <a:ea typeface="+mj-ea"/>
                <a:cs typeface="Arial" panose="020B0604020202020204" pitchFamily="34" charset="0"/>
              </a:rPr>
              <a:t>SBIR/STTR Transition Program (STP)</a:t>
            </a:r>
          </a:p>
        </p:txBody>
      </p:sp>
    </p:spTree>
    <p:custDataLst>
      <p:tags r:id="rId1"/>
    </p:custDataLst>
    <p:extLst>
      <p:ext uri="{BB962C8B-B14F-4D97-AF65-F5344CB8AC3E}">
        <p14:creationId xmlns:p14="http://schemas.microsoft.com/office/powerpoint/2010/main" val="253500613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3564" y="1163149"/>
            <a:ext cx="8534400" cy="4078370"/>
          </a:xfrm>
        </p:spPr>
        <p:txBody>
          <a:bodyPr>
            <a:normAutofit/>
          </a:bodyPr>
          <a:lstStyle/>
          <a:p>
            <a:pPr marL="0" indent="0">
              <a:lnSpc>
                <a:spcPct val="120000"/>
              </a:lnSpc>
              <a:spcBef>
                <a:spcPts val="0"/>
              </a:spcBef>
              <a:spcAft>
                <a:spcPts val="1200"/>
              </a:spcAft>
              <a:buNone/>
            </a:pPr>
            <a:r>
              <a:rPr lang="en-US" sz="1800" b="1" dirty="0">
                <a:latin typeface="Arial" panose="020B0604020202020204" pitchFamily="34" charset="0"/>
                <a:cs typeface="Arial" panose="020B0604020202020204" pitchFamily="34" charset="0"/>
              </a:rPr>
              <a:t>Featured Technologies:</a:t>
            </a:r>
          </a:p>
          <a:p>
            <a:pPr lvl="1">
              <a:lnSpc>
                <a:spcPct val="110000"/>
              </a:lnSpc>
              <a:spcBef>
                <a:spcPts val="0"/>
              </a:spcBef>
              <a:spcAft>
                <a:spcPts val="1200"/>
              </a:spcAft>
              <a:buFont typeface="Arial" panose="020B0604020202020204" pitchFamily="34" charset="0"/>
              <a:buChar char="─"/>
            </a:pPr>
            <a:r>
              <a:rPr lang="en-US" sz="1600" b="1" dirty="0">
                <a:latin typeface="Arial" panose="020B0604020202020204" pitchFamily="34" charset="0"/>
                <a:cs typeface="Arial" panose="020B0604020202020204" pitchFamily="34" charset="0"/>
              </a:rPr>
              <a:t>Advanced Electronics</a:t>
            </a:r>
          </a:p>
          <a:p>
            <a:pPr lvl="1">
              <a:lnSpc>
                <a:spcPct val="110000"/>
              </a:lnSpc>
              <a:spcBef>
                <a:spcPts val="0"/>
              </a:spcBef>
              <a:spcAft>
                <a:spcPts val="1200"/>
              </a:spcAft>
              <a:buFont typeface="Arial" panose="020B0604020202020204" pitchFamily="34" charset="0"/>
              <a:buChar char="─"/>
            </a:pPr>
            <a:r>
              <a:rPr lang="en-US" sz="1600" b="1" dirty="0">
                <a:latin typeface="Arial" panose="020B0604020202020204" pitchFamily="34" charset="0"/>
                <a:cs typeface="Arial" panose="020B0604020202020204" pitchFamily="34" charset="0"/>
              </a:rPr>
              <a:t>Autonomy</a:t>
            </a:r>
          </a:p>
          <a:p>
            <a:pPr lvl="1">
              <a:lnSpc>
                <a:spcPct val="100000"/>
              </a:lnSpc>
              <a:spcBef>
                <a:spcPts val="0"/>
              </a:spcBef>
              <a:spcAft>
                <a:spcPts val="1200"/>
              </a:spcAft>
              <a:buFont typeface="Arial" panose="020B0604020202020204" pitchFamily="34" charset="0"/>
              <a:buChar char="─"/>
            </a:pPr>
            <a:r>
              <a:rPr lang="en-US" sz="1600" b="1" dirty="0">
                <a:latin typeface="Arial" panose="020B0604020202020204" pitchFamily="34" charset="0"/>
                <a:cs typeface="Arial" panose="020B0604020202020204" pitchFamily="34" charset="0"/>
              </a:rPr>
              <a:t>C4I</a:t>
            </a:r>
          </a:p>
          <a:p>
            <a:pPr lvl="1">
              <a:lnSpc>
                <a:spcPct val="110000"/>
              </a:lnSpc>
              <a:spcBef>
                <a:spcPts val="0"/>
              </a:spcBef>
              <a:spcAft>
                <a:spcPts val="1200"/>
              </a:spcAft>
              <a:buFont typeface="Arial" panose="020B0604020202020204" pitchFamily="34" charset="0"/>
              <a:buChar char="─"/>
            </a:pPr>
            <a:r>
              <a:rPr lang="en-US" sz="1600" b="1" dirty="0">
                <a:latin typeface="Arial" panose="020B0604020202020204" pitchFamily="34" charset="0"/>
                <a:cs typeface="Arial" panose="020B0604020202020204" pitchFamily="34" charset="0"/>
              </a:rPr>
              <a:t>Energy &amp; Power Technologies</a:t>
            </a:r>
          </a:p>
          <a:p>
            <a:pPr lvl="1">
              <a:lnSpc>
                <a:spcPct val="110000"/>
              </a:lnSpc>
              <a:spcBef>
                <a:spcPts val="0"/>
              </a:spcBef>
              <a:spcAft>
                <a:spcPts val="1200"/>
              </a:spcAft>
              <a:buFont typeface="Arial" panose="020B0604020202020204" pitchFamily="34" charset="0"/>
              <a:buChar char="─"/>
            </a:pPr>
            <a:r>
              <a:rPr lang="en-US" sz="1600" b="1" dirty="0">
                <a:latin typeface="Arial" panose="020B0604020202020204" pitchFamily="34" charset="0"/>
                <a:cs typeface="Arial" panose="020B0604020202020204" pitchFamily="34" charset="0"/>
              </a:rPr>
              <a:t>Ground &amp; Sea Platforms</a:t>
            </a:r>
          </a:p>
          <a:p>
            <a:pPr lvl="1">
              <a:lnSpc>
                <a:spcPct val="110000"/>
              </a:lnSpc>
              <a:spcBef>
                <a:spcPts val="0"/>
              </a:spcBef>
              <a:spcAft>
                <a:spcPts val="1200"/>
              </a:spcAft>
              <a:buFont typeface="Arial" panose="020B0604020202020204" pitchFamily="34" charset="0"/>
              <a:buChar char="─"/>
            </a:pPr>
            <a:r>
              <a:rPr lang="en-US" sz="1600" b="1" dirty="0">
                <a:latin typeface="Arial" panose="020B0604020202020204" pitchFamily="34" charset="0"/>
                <a:cs typeface="Arial" panose="020B0604020202020204" pitchFamily="34" charset="0"/>
              </a:rPr>
              <a:t>Materials &amp; Manufacturing Processes</a:t>
            </a:r>
          </a:p>
          <a:p>
            <a:pPr lvl="1">
              <a:lnSpc>
                <a:spcPct val="110000"/>
              </a:lnSpc>
              <a:spcBef>
                <a:spcPts val="0"/>
              </a:spcBef>
              <a:spcAft>
                <a:spcPts val="1200"/>
              </a:spcAft>
              <a:buFont typeface="Arial" panose="020B0604020202020204" pitchFamily="34" charset="0"/>
              <a:buChar char="─"/>
            </a:pPr>
            <a:r>
              <a:rPr lang="en-US" sz="1600" b="1" dirty="0">
                <a:latin typeface="Arial" panose="020B0604020202020204" pitchFamily="34" charset="0"/>
                <a:cs typeface="Arial" panose="020B0604020202020204" pitchFamily="34" charset="0"/>
              </a:rPr>
              <a:t>Sensors</a:t>
            </a:r>
          </a:p>
          <a:p>
            <a:pPr lvl="1">
              <a:lnSpc>
                <a:spcPct val="110000"/>
              </a:lnSpc>
              <a:spcBef>
                <a:spcPts val="0"/>
              </a:spcBef>
              <a:spcAft>
                <a:spcPts val="1200"/>
              </a:spcAft>
              <a:buFont typeface="Arial" panose="020B0604020202020204" pitchFamily="34" charset="0"/>
              <a:buChar char="─"/>
            </a:pPr>
            <a:r>
              <a:rPr lang="en-US" sz="1600" b="1" dirty="0">
                <a:latin typeface="Arial" panose="020B0604020202020204" pitchFamily="34" charset="0"/>
                <a:cs typeface="Arial" panose="020B0604020202020204" pitchFamily="34" charset="0"/>
              </a:rPr>
              <a:t>Weapons Technologies</a:t>
            </a:r>
          </a:p>
          <a:p>
            <a:pPr>
              <a:lnSpc>
                <a:spcPct val="120000"/>
              </a:lnSpc>
              <a:spcBef>
                <a:spcPts val="0"/>
              </a:spcBef>
              <a:spcAft>
                <a:spcPts val="1200"/>
              </a:spcAft>
            </a:pPr>
            <a:endParaRPr lang="en-US" sz="600" b="1" dirty="0">
              <a:latin typeface="Arial" panose="020B0604020202020204" pitchFamily="34" charset="0"/>
              <a:ea typeface="Calibri" panose="020F0502020204030204" pitchFamily="34" charset="0"/>
              <a:cs typeface="Arial" panose="020B0604020202020204" pitchFamily="34" charset="0"/>
            </a:endParaRPr>
          </a:p>
          <a:p>
            <a:pPr>
              <a:lnSpc>
                <a:spcPct val="120000"/>
              </a:lnSpc>
              <a:spcBef>
                <a:spcPts val="0"/>
              </a:spcBef>
              <a:spcAft>
                <a:spcPts val="1200"/>
              </a:spcAft>
            </a:pPr>
            <a:endParaRPr lang="en-US" sz="2100" b="1" dirty="0">
              <a:latin typeface="Arial" panose="020B0604020202020204" pitchFamily="34" charset="0"/>
              <a:ea typeface="Calibri" panose="020F0502020204030204" pitchFamily="34" charset="0"/>
              <a:cs typeface="Arial" panose="020B0604020202020204" pitchFamily="34" charset="0"/>
            </a:endParaRPr>
          </a:p>
        </p:txBody>
      </p:sp>
      <p:sp>
        <p:nvSpPr>
          <p:cNvPr id="7" name="Slide Number Placeholder 1"/>
          <p:cNvSpPr txBox="1">
            <a:spLocks/>
          </p:cNvSpPr>
          <p:nvPr/>
        </p:nvSpPr>
        <p:spPr bwMode="auto">
          <a:xfrm>
            <a:off x="8747125" y="6634163"/>
            <a:ext cx="396875" cy="223837"/>
          </a:xfrm>
          <a:prstGeom prst="rect">
            <a:avLst/>
          </a:prstGeom>
          <a:noFill/>
          <a:ln w="9525">
            <a:noFill/>
            <a:miter lim="800000"/>
            <a:headEnd/>
            <a:tailEnd/>
          </a:ln>
        </p:spPr>
        <p:txBody>
          <a:bodyPr vert="horz" wrap="square" lIns="91399" tIns="45700" rIns="91399" bIns="45700" numCol="1" anchor="t" anchorCtr="0" compatLnSpc="1">
            <a:prstTxWarp prst="textNoShape">
              <a:avLst/>
            </a:prstTxWarp>
            <a:noAutofit/>
          </a:bodyPr>
          <a:lstStyle>
            <a:lvl1pPr marL="0" indent="0" algn="ctr" rtl="0" eaLnBrk="0" fontAlgn="base" hangingPunct="0">
              <a:spcBef>
                <a:spcPct val="20000"/>
              </a:spcBef>
              <a:spcAft>
                <a:spcPct val="0"/>
              </a:spcAft>
              <a:buNone/>
              <a:defRPr sz="900">
                <a:solidFill>
                  <a:schemeClr val="bg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har char="–"/>
              <a:defRPr sz="1800">
                <a:solidFill>
                  <a:schemeClr val="tx1"/>
                </a:solidFill>
                <a:latin typeface="+mn-lt"/>
              </a:defRPr>
            </a:lvl2pPr>
            <a:lvl3pPr marL="1141413" indent="-227013"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5813" indent="-227013" algn="l" rtl="0" eaLnBrk="0" fontAlgn="base" hangingPunct="0">
              <a:spcBef>
                <a:spcPct val="20000"/>
              </a:spcBef>
              <a:spcAft>
                <a:spcPct val="0"/>
              </a:spcAft>
              <a:buChar char="»"/>
              <a:defRPr sz="1200">
                <a:solidFill>
                  <a:schemeClr val="tx1"/>
                </a:solidFill>
                <a:latin typeface="+mn-lt"/>
              </a:defRPr>
            </a:lvl5pPr>
            <a:lvl6pPr marL="2513013" indent="-227013" algn="l" rtl="0" fontAlgn="base">
              <a:spcBef>
                <a:spcPct val="20000"/>
              </a:spcBef>
              <a:spcAft>
                <a:spcPct val="0"/>
              </a:spcAft>
              <a:buChar char="»"/>
              <a:defRPr sz="1400">
                <a:solidFill>
                  <a:schemeClr val="tx1"/>
                </a:solidFill>
                <a:latin typeface="+mn-lt"/>
              </a:defRPr>
            </a:lvl6pPr>
            <a:lvl7pPr marL="2970213" indent="-227013" algn="l" rtl="0" fontAlgn="base">
              <a:spcBef>
                <a:spcPct val="20000"/>
              </a:spcBef>
              <a:spcAft>
                <a:spcPct val="0"/>
              </a:spcAft>
              <a:buChar char="»"/>
              <a:defRPr sz="1400">
                <a:solidFill>
                  <a:schemeClr val="tx1"/>
                </a:solidFill>
                <a:latin typeface="+mn-lt"/>
              </a:defRPr>
            </a:lvl7pPr>
            <a:lvl8pPr marL="3427413" indent="-227013" algn="l" rtl="0" fontAlgn="base">
              <a:spcBef>
                <a:spcPct val="20000"/>
              </a:spcBef>
              <a:spcAft>
                <a:spcPct val="0"/>
              </a:spcAft>
              <a:buChar char="»"/>
              <a:defRPr sz="1400">
                <a:solidFill>
                  <a:schemeClr val="tx1"/>
                </a:solidFill>
                <a:latin typeface="+mn-lt"/>
              </a:defRPr>
            </a:lvl8pPr>
            <a:lvl9pPr marL="3884613" indent="-227013" algn="l" rtl="0" fontAlgn="base">
              <a:spcBef>
                <a:spcPct val="20000"/>
              </a:spcBef>
              <a:spcAft>
                <a:spcPct val="0"/>
              </a:spcAft>
              <a:buChar char="»"/>
              <a:defRPr sz="1400">
                <a:solidFill>
                  <a:schemeClr val="tx1"/>
                </a:solidFill>
                <a:latin typeface="+mn-lt"/>
              </a:defRPr>
            </a:lvl9pPr>
          </a:lstStyle>
          <a:p>
            <a:pPr>
              <a:defRPr/>
            </a:pPr>
            <a:fld id="{E3007D63-7196-4CC3-B12C-8B6529729D5D}" type="slidenum">
              <a:rPr lang="en-US" kern="0" smtClean="0">
                <a:solidFill>
                  <a:schemeClr val="tx1"/>
                </a:solidFill>
              </a:rPr>
              <a:pPr>
                <a:defRPr/>
              </a:pPr>
              <a:t>15</a:t>
            </a:fld>
            <a:endParaRPr lang="en-US" kern="0" dirty="0">
              <a:solidFill>
                <a:schemeClr val="tx1"/>
              </a:solidFill>
            </a:endParaRPr>
          </a:p>
        </p:txBody>
      </p:sp>
      <p:pic>
        <p:nvPicPr>
          <p:cNvPr id="9" name="Picture 4" descr="corporate-color">
            <a:extLst>
              <a:ext uri="{FF2B5EF4-FFF2-40B4-BE49-F238E27FC236}">
                <a16:creationId xmlns:a16="http://schemas.microsoft.com/office/drawing/2014/main" id="{F99F169C-F9D0-422B-908E-EC6B516A817A}"/>
              </a:ext>
            </a:extLst>
          </p:cNvPr>
          <p:cNvPicPr>
            <a:picLocks noChangeAspect="1" noChangeArrowheads="1"/>
          </p:cNvPicPr>
          <p:nvPr/>
        </p:nvPicPr>
        <p:blipFill>
          <a:blip r:embed="rId2" cstate="print"/>
          <a:srcRect/>
          <a:stretch>
            <a:fillRect/>
          </a:stretch>
        </p:blipFill>
        <p:spPr bwMode="auto">
          <a:xfrm>
            <a:off x="644" y="178631"/>
            <a:ext cx="1551319" cy="668960"/>
          </a:xfrm>
          <a:prstGeom prst="rect">
            <a:avLst/>
          </a:prstGeom>
          <a:noFill/>
          <a:ln w="9525">
            <a:noFill/>
            <a:miter lim="800000"/>
            <a:headEnd/>
            <a:tailEnd/>
          </a:ln>
        </p:spPr>
      </p:pic>
      <p:sp>
        <p:nvSpPr>
          <p:cNvPr id="11" name="Footer Placeholder 5"/>
          <p:cNvSpPr txBox="1">
            <a:spLocks/>
          </p:cNvSpPr>
          <p:nvPr/>
        </p:nvSpPr>
        <p:spPr>
          <a:xfrm>
            <a:off x="2596717" y="6644883"/>
            <a:ext cx="3962006" cy="244474"/>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r>
              <a:rPr lang="en-US" sz="800" dirty="0">
                <a:solidFill>
                  <a:schemeClr val="bg1">
                    <a:lumMod val="50000"/>
                    <a:lumOff val="50000"/>
                  </a:schemeClr>
                </a:solidFill>
                <a:cs typeface="Times New Roman" pitchFamily="18" charset="0"/>
              </a:rPr>
              <a:t>DISTRIBUTION STATEMENT A. Approved for public release; distribution unlimited</a:t>
            </a:r>
            <a:endParaRPr lang="en-US" sz="1000" dirty="0">
              <a:solidFill>
                <a:srgbClr val="000000"/>
              </a:solidFill>
              <a:cs typeface="Times New Roman" pitchFamily="18" charset="0"/>
            </a:endParaRPr>
          </a:p>
        </p:txBody>
      </p:sp>
      <p:sp>
        <p:nvSpPr>
          <p:cNvPr id="4" name="Content Placeholder 2">
            <a:extLst>
              <a:ext uri="{FF2B5EF4-FFF2-40B4-BE49-F238E27FC236}">
                <a16:creationId xmlns:a16="http://schemas.microsoft.com/office/drawing/2014/main" id="{B5C0668C-E7AE-2BBD-280A-CCBD44BADA41}"/>
              </a:ext>
            </a:extLst>
          </p:cNvPr>
          <p:cNvSpPr txBox="1">
            <a:spLocks/>
          </p:cNvSpPr>
          <p:nvPr/>
        </p:nvSpPr>
        <p:spPr>
          <a:xfrm>
            <a:off x="5023696" y="1642609"/>
            <a:ext cx="4042720" cy="3336280"/>
          </a:xfrm>
          <a:prstGeom prst="rect">
            <a:avLst/>
          </a:prstGeom>
        </p:spPr>
        <p:txBody>
          <a:bodyPr vert="horz" lIns="91440" tIns="45720" rIns="91440" bIns="45720" rtlCol="0">
            <a:normAutofit/>
          </a:bodyPr>
          <a:lstStyle>
            <a:lvl1pPr marL="182880" indent="-182880" algn="l" defTabSz="914400" rtl="0" eaLnBrk="1" latinLnBrk="0" hangingPunct="1">
              <a:lnSpc>
                <a:spcPct val="90000"/>
              </a:lnSpc>
              <a:spcBef>
                <a:spcPts val="1200"/>
              </a:spcBef>
              <a:spcAft>
                <a:spcPts val="200"/>
              </a:spcAft>
              <a:buClr>
                <a:schemeClr val="tx1"/>
              </a:buClr>
              <a:buFont typeface="Wingdings" pitchFamily="2" charset="2"/>
              <a:buChar char=""/>
              <a:defRPr sz="2200" kern="1200">
                <a:solidFill>
                  <a:schemeClr val="tx1"/>
                </a:solidFill>
                <a:latin typeface="+mn-lt"/>
                <a:ea typeface="+mn-ea"/>
                <a:cs typeface="+mn-cs"/>
              </a:defRPr>
            </a:lvl1pPr>
            <a:lvl2pPr marL="411480" indent="-182880" algn="l" defTabSz="914400" rtl="0" eaLnBrk="1" latinLnBrk="0" hangingPunct="1">
              <a:lnSpc>
                <a:spcPct val="90000"/>
              </a:lnSpc>
              <a:spcBef>
                <a:spcPts val="200"/>
              </a:spcBef>
              <a:spcAft>
                <a:spcPts val="400"/>
              </a:spcAft>
              <a:buClr>
                <a:schemeClr val="tx1"/>
              </a:buClr>
              <a:buFont typeface="Wingdings" pitchFamily="2" charset="2"/>
              <a:buChar char=""/>
              <a:defRPr sz="2000" kern="1200">
                <a:solidFill>
                  <a:schemeClr val="tx1"/>
                </a:solidFill>
                <a:latin typeface="+mn-lt"/>
                <a:ea typeface="+mn-ea"/>
                <a:cs typeface="+mn-cs"/>
              </a:defRPr>
            </a:lvl2pPr>
            <a:lvl3pPr marL="640080" indent="-182880" algn="l" defTabSz="914400" rtl="0" eaLnBrk="1" latinLnBrk="0" hangingPunct="1">
              <a:lnSpc>
                <a:spcPct val="90000"/>
              </a:lnSpc>
              <a:spcBef>
                <a:spcPts val="200"/>
              </a:spcBef>
              <a:spcAft>
                <a:spcPts val="400"/>
              </a:spcAft>
              <a:buClr>
                <a:schemeClr val="tx1"/>
              </a:buClr>
              <a:buFont typeface="Wingdings" pitchFamily="2" charset="2"/>
              <a:buChar char=""/>
              <a:defRPr sz="1800" kern="1200">
                <a:solidFill>
                  <a:schemeClr val="tx1"/>
                </a:solidFill>
                <a:latin typeface="+mn-lt"/>
                <a:ea typeface="+mn-ea"/>
                <a:cs typeface="+mn-cs"/>
              </a:defRPr>
            </a:lvl3pPr>
            <a:lvl4pPr marL="8686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4pPr>
            <a:lvl5pPr marL="1097280" indent="-18288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5pPr>
            <a:lvl6pPr marL="12846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6pPr>
            <a:lvl7pPr marL="14718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7pPr>
            <a:lvl8pPr marL="16290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8pPr>
            <a:lvl9pPr marL="1806200" indent="-228600" algn="l" defTabSz="914400" rtl="0" eaLnBrk="1" latinLnBrk="0" hangingPunct="1">
              <a:lnSpc>
                <a:spcPct val="90000"/>
              </a:lnSpc>
              <a:spcBef>
                <a:spcPts val="200"/>
              </a:spcBef>
              <a:spcAft>
                <a:spcPts val="400"/>
              </a:spcAft>
              <a:buClr>
                <a:schemeClr val="tx1"/>
              </a:buClr>
              <a:buFont typeface="Wingdings" pitchFamily="2" charset="2"/>
              <a:buChar char=""/>
              <a:defRPr sz="1600" kern="1200">
                <a:solidFill>
                  <a:schemeClr val="tx1"/>
                </a:solidFill>
                <a:latin typeface="+mn-lt"/>
                <a:ea typeface="+mn-ea"/>
                <a:cs typeface="+mn-cs"/>
              </a:defRPr>
            </a:lvl9pPr>
          </a:lstStyle>
          <a:p>
            <a:pPr fontAlgn="auto">
              <a:lnSpc>
                <a:spcPct val="100000"/>
              </a:lnSpc>
              <a:spcBef>
                <a:spcPts val="0"/>
              </a:spcBef>
              <a:spcAft>
                <a:spcPts val="1200"/>
              </a:spcAft>
              <a:buFont typeface="Arial" panose="020B0604020202020204" pitchFamily="34" charset="0"/>
              <a:buChar char="─"/>
            </a:pPr>
            <a:r>
              <a:rPr lang="en-US" sz="1600" b="1" dirty="0">
                <a:latin typeface="Arial" panose="020B0604020202020204" pitchFamily="34" charset="0"/>
                <a:cs typeface="Arial" panose="020B0604020202020204" pitchFamily="34" charset="0"/>
              </a:rPr>
              <a:t>Air Platforms</a:t>
            </a:r>
          </a:p>
          <a:p>
            <a:pPr fontAlgn="auto">
              <a:lnSpc>
                <a:spcPct val="110000"/>
              </a:lnSpc>
              <a:spcBef>
                <a:spcPts val="0"/>
              </a:spcBef>
              <a:spcAft>
                <a:spcPts val="1200"/>
              </a:spcAft>
              <a:buFont typeface="Arial" panose="020B0604020202020204" pitchFamily="34" charset="0"/>
              <a:buChar char="─"/>
            </a:pPr>
            <a:r>
              <a:rPr lang="en-US" sz="1600" b="1" dirty="0">
                <a:latin typeface="Arial" panose="020B0604020202020204" pitchFamily="34" charset="0"/>
                <a:cs typeface="Arial" panose="020B0604020202020204" pitchFamily="34" charset="0"/>
              </a:rPr>
              <a:t>Biomedical</a:t>
            </a:r>
          </a:p>
          <a:p>
            <a:pPr fontAlgn="auto">
              <a:lnSpc>
                <a:spcPct val="110000"/>
              </a:lnSpc>
              <a:spcBef>
                <a:spcPts val="0"/>
              </a:spcBef>
              <a:spcAft>
                <a:spcPts val="1200"/>
              </a:spcAft>
              <a:buFont typeface="Arial" panose="020B0604020202020204" pitchFamily="34" charset="0"/>
              <a:buChar char="─"/>
            </a:pPr>
            <a:r>
              <a:rPr lang="en-US" sz="1600" b="1" dirty="0">
                <a:latin typeface="Arial" panose="020B0604020202020204" pitchFamily="34" charset="0"/>
                <a:cs typeface="Arial" panose="020B0604020202020204" pitchFamily="34" charset="0"/>
              </a:rPr>
              <a:t>Electronic Warfare</a:t>
            </a:r>
          </a:p>
          <a:p>
            <a:pPr fontAlgn="auto">
              <a:lnSpc>
                <a:spcPct val="110000"/>
              </a:lnSpc>
              <a:spcBef>
                <a:spcPts val="0"/>
              </a:spcBef>
              <a:spcAft>
                <a:spcPts val="1200"/>
              </a:spcAft>
              <a:buFont typeface="Arial" panose="020B0604020202020204" pitchFamily="34" charset="0"/>
              <a:buChar char="─"/>
            </a:pPr>
            <a:r>
              <a:rPr lang="en-US" sz="1600" b="1" dirty="0">
                <a:latin typeface="Arial" panose="020B0604020202020204" pitchFamily="34" charset="0"/>
                <a:cs typeface="Arial" panose="020B0604020202020204" pitchFamily="34" charset="0"/>
              </a:rPr>
              <a:t>Engineered Resilient Systems</a:t>
            </a:r>
          </a:p>
          <a:p>
            <a:pPr fontAlgn="auto">
              <a:lnSpc>
                <a:spcPct val="110000"/>
              </a:lnSpc>
              <a:spcBef>
                <a:spcPts val="0"/>
              </a:spcBef>
              <a:spcAft>
                <a:spcPts val="1200"/>
              </a:spcAft>
              <a:buFont typeface="Arial" panose="020B0604020202020204" pitchFamily="34" charset="0"/>
              <a:buChar char="─"/>
            </a:pPr>
            <a:r>
              <a:rPr lang="en-US" sz="1600" b="1" dirty="0">
                <a:latin typeface="Arial" panose="020B0604020202020204" pitchFamily="34" charset="0"/>
                <a:cs typeface="Arial" panose="020B0604020202020204" pitchFamily="34" charset="0"/>
              </a:rPr>
              <a:t>Human Systems</a:t>
            </a:r>
          </a:p>
          <a:p>
            <a:pPr fontAlgn="auto">
              <a:lnSpc>
                <a:spcPct val="110000"/>
              </a:lnSpc>
              <a:spcBef>
                <a:spcPts val="0"/>
              </a:spcBef>
              <a:spcAft>
                <a:spcPts val="1200"/>
              </a:spcAft>
              <a:buFont typeface="Arial" panose="020B0604020202020204" pitchFamily="34" charset="0"/>
              <a:buChar char="─"/>
            </a:pPr>
            <a:r>
              <a:rPr lang="en-US" sz="1600" b="1" dirty="0">
                <a:latin typeface="Arial" panose="020B0604020202020204" pitchFamily="34" charset="0"/>
                <a:cs typeface="Arial" panose="020B0604020202020204" pitchFamily="34" charset="0"/>
              </a:rPr>
              <a:t>Modeling &amp; Simulation Technology</a:t>
            </a:r>
          </a:p>
          <a:p>
            <a:pPr fontAlgn="auto">
              <a:lnSpc>
                <a:spcPct val="110000"/>
              </a:lnSpc>
              <a:spcBef>
                <a:spcPts val="0"/>
              </a:spcBef>
              <a:spcAft>
                <a:spcPts val="1200"/>
              </a:spcAft>
              <a:buFont typeface="Arial" panose="020B0604020202020204" pitchFamily="34" charset="0"/>
              <a:buChar char="─"/>
            </a:pPr>
            <a:r>
              <a:rPr lang="en-US" sz="1600" b="1" dirty="0">
                <a:latin typeface="Arial" panose="020B0604020202020204" pitchFamily="34" charset="0"/>
                <a:cs typeface="Arial" panose="020B0604020202020204" pitchFamily="34" charset="0"/>
              </a:rPr>
              <a:t>Sustainment</a:t>
            </a:r>
          </a:p>
        </p:txBody>
      </p:sp>
      <p:sp>
        <p:nvSpPr>
          <p:cNvPr id="20" name="Title 3"/>
          <p:cNvSpPr txBox="1">
            <a:spLocks/>
          </p:cNvSpPr>
          <p:nvPr/>
        </p:nvSpPr>
        <p:spPr>
          <a:xfrm>
            <a:off x="1139800" y="237991"/>
            <a:ext cx="7318400" cy="609600"/>
          </a:xfrm>
          <a:prstGeom prst="rect">
            <a:avLst/>
          </a:prstGeom>
        </p:spPr>
        <p:txBody>
          <a:bodyPr anchor="ctr" anchorCtr="1"/>
          <a:lstStyle>
            <a:lvl1pPr algn="ctr" rtl="0" eaLnBrk="0" fontAlgn="base" hangingPunct="0">
              <a:spcBef>
                <a:spcPct val="0"/>
              </a:spcBef>
              <a:spcAft>
                <a:spcPct val="0"/>
              </a:spcAft>
              <a:defRPr sz="2400" b="1">
                <a:solidFill>
                  <a:schemeClr val="bg1"/>
                </a:solidFill>
                <a:latin typeface="+mj-lt"/>
                <a:ea typeface="+mj-ea"/>
                <a:cs typeface="+mj-cs"/>
              </a:defRPr>
            </a:lvl1pPr>
            <a:lvl2pPr algn="ctr" rtl="0" eaLnBrk="0" fontAlgn="base" hangingPunct="0">
              <a:spcBef>
                <a:spcPct val="0"/>
              </a:spcBef>
              <a:spcAft>
                <a:spcPct val="0"/>
              </a:spcAft>
              <a:defRPr sz="2400" b="1">
                <a:solidFill>
                  <a:srgbClr val="000099"/>
                </a:solidFill>
                <a:latin typeface="Arial" charset="0"/>
              </a:defRPr>
            </a:lvl2pPr>
            <a:lvl3pPr algn="ctr" rtl="0" eaLnBrk="0" fontAlgn="base" hangingPunct="0">
              <a:spcBef>
                <a:spcPct val="0"/>
              </a:spcBef>
              <a:spcAft>
                <a:spcPct val="0"/>
              </a:spcAft>
              <a:defRPr sz="2400" b="1">
                <a:solidFill>
                  <a:srgbClr val="000099"/>
                </a:solidFill>
                <a:latin typeface="Arial" charset="0"/>
              </a:defRPr>
            </a:lvl3pPr>
            <a:lvl4pPr algn="ctr" rtl="0" eaLnBrk="0" fontAlgn="base" hangingPunct="0">
              <a:spcBef>
                <a:spcPct val="0"/>
              </a:spcBef>
              <a:spcAft>
                <a:spcPct val="0"/>
              </a:spcAft>
              <a:defRPr sz="2400" b="1">
                <a:solidFill>
                  <a:srgbClr val="000099"/>
                </a:solidFill>
                <a:latin typeface="Arial" charset="0"/>
              </a:defRPr>
            </a:lvl4pPr>
            <a:lvl5pPr algn="ctr" rtl="0" eaLnBrk="0" fontAlgn="base" hangingPunct="0">
              <a:spcBef>
                <a:spcPct val="0"/>
              </a:spcBef>
              <a:spcAft>
                <a:spcPct val="0"/>
              </a:spcAft>
              <a:defRPr sz="2400" b="1">
                <a:solidFill>
                  <a:srgbClr val="000099"/>
                </a:solidFill>
                <a:latin typeface="Arial" charset="0"/>
              </a:defRPr>
            </a:lvl5pPr>
            <a:lvl6pPr marL="457200" algn="ctr" rtl="0" fontAlgn="base">
              <a:spcBef>
                <a:spcPct val="0"/>
              </a:spcBef>
              <a:spcAft>
                <a:spcPct val="0"/>
              </a:spcAft>
              <a:defRPr sz="2400" b="1">
                <a:solidFill>
                  <a:srgbClr val="000099"/>
                </a:solidFill>
                <a:latin typeface="Arial" charset="0"/>
              </a:defRPr>
            </a:lvl6pPr>
            <a:lvl7pPr marL="914400" algn="ctr" rtl="0" fontAlgn="base">
              <a:spcBef>
                <a:spcPct val="0"/>
              </a:spcBef>
              <a:spcAft>
                <a:spcPct val="0"/>
              </a:spcAft>
              <a:defRPr sz="2400" b="1">
                <a:solidFill>
                  <a:srgbClr val="000099"/>
                </a:solidFill>
                <a:latin typeface="Arial" charset="0"/>
              </a:defRPr>
            </a:lvl7pPr>
            <a:lvl8pPr marL="1371600" algn="ctr" rtl="0" fontAlgn="base">
              <a:spcBef>
                <a:spcPct val="0"/>
              </a:spcBef>
              <a:spcAft>
                <a:spcPct val="0"/>
              </a:spcAft>
              <a:defRPr sz="2400" b="1">
                <a:solidFill>
                  <a:srgbClr val="000099"/>
                </a:solidFill>
                <a:latin typeface="Arial" charset="0"/>
              </a:defRPr>
            </a:lvl8pPr>
            <a:lvl9pPr marL="1828800" algn="ctr" rtl="0" fontAlgn="base">
              <a:spcBef>
                <a:spcPct val="0"/>
              </a:spcBef>
              <a:spcAft>
                <a:spcPct val="0"/>
              </a:spcAft>
              <a:defRPr sz="2400" b="1">
                <a:solidFill>
                  <a:srgbClr val="000099"/>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dirty="0">
                <a:ln>
                  <a:noFill/>
                </a:ln>
                <a:solidFill>
                  <a:srgbClr val="002060"/>
                </a:solidFill>
                <a:effectLst/>
                <a:uLnTx/>
                <a:uFillTx/>
                <a:latin typeface="Arial" panose="020B0604020202020204" pitchFamily="34" charset="0"/>
                <a:ea typeface="+mj-ea"/>
                <a:cs typeface="Arial" panose="020B0604020202020204" pitchFamily="34" charset="0"/>
              </a:rPr>
              <a:t>Forum for SBIR/STTR Transition (FST)</a:t>
            </a:r>
          </a:p>
        </p:txBody>
      </p:sp>
      <p:sp>
        <p:nvSpPr>
          <p:cNvPr id="2" name="TextBox 1">
            <a:extLst>
              <a:ext uri="{FF2B5EF4-FFF2-40B4-BE49-F238E27FC236}">
                <a16:creationId xmlns:a16="http://schemas.microsoft.com/office/drawing/2014/main" id="{163FC940-1F4A-39CE-5365-900881EA6503}"/>
              </a:ext>
            </a:extLst>
          </p:cNvPr>
          <p:cNvSpPr txBox="1"/>
          <p:nvPr/>
        </p:nvSpPr>
        <p:spPr>
          <a:xfrm>
            <a:off x="304793" y="5111931"/>
            <a:ext cx="8085274" cy="1212896"/>
          </a:xfrm>
          <a:prstGeom prst="rect">
            <a:avLst/>
          </a:prstGeom>
          <a:noFill/>
        </p:spPr>
        <p:txBody>
          <a:bodyPr wrap="square" rtlCol="0">
            <a:spAutoFit/>
          </a:bodyPr>
          <a:lstStyle/>
          <a:p>
            <a:pPr>
              <a:lnSpc>
                <a:spcPct val="120000"/>
              </a:lnSpc>
              <a:spcBef>
                <a:spcPts val="0"/>
              </a:spcBef>
              <a:spcAft>
                <a:spcPts val="1200"/>
              </a:spcAft>
            </a:pPr>
            <a:r>
              <a:rPr lang="en-US" sz="1800" b="1" dirty="0">
                <a:latin typeface="Arial" panose="020B0604020202020204" pitchFamily="34" charset="0"/>
                <a:ea typeface="Calibri" panose="020F0502020204030204" pitchFamily="34" charset="0"/>
                <a:cs typeface="Arial" panose="020B0604020202020204" pitchFamily="34" charset="0"/>
              </a:rPr>
              <a:t>48 total projects </a:t>
            </a:r>
            <a:r>
              <a:rPr lang="en-US" b="1" dirty="0">
                <a:latin typeface="Arial" panose="020B0604020202020204" pitchFamily="34" charset="0"/>
                <a:ea typeface="Calibri" panose="020F0502020204030204" pitchFamily="34" charset="0"/>
                <a:cs typeface="Arial" panose="020B0604020202020204" pitchFamily="34" charset="0"/>
              </a:rPr>
              <a:t>were</a:t>
            </a:r>
            <a:r>
              <a:rPr lang="en-US" sz="1800" b="1" dirty="0">
                <a:latin typeface="Arial" panose="020B0604020202020204" pitchFamily="34" charset="0"/>
                <a:ea typeface="Calibri" panose="020F0502020204030204" pitchFamily="34" charset="0"/>
                <a:cs typeface="Arial" panose="020B0604020202020204" pitchFamily="34" charset="0"/>
              </a:rPr>
              <a:t> </a:t>
            </a:r>
            <a:r>
              <a:rPr lang="en-US" sz="1800" b="1" dirty="0">
                <a:effectLst/>
                <a:latin typeface="Arial" panose="020B0604020202020204" pitchFamily="34" charset="0"/>
                <a:ea typeface="Calibri" panose="020F0502020204030204" pitchFamily="34" charset="0"/>
                <a:cs typeface="Arial" panose="020B0604020202020204" pitchFamily="34" charset="0"/>
              </a:rPr>
              <a:t>showcased at the </a:t>
            </a:r>
            <a:r>
              <a:rPr lang="en-US" sz="1800" b="1" dirty="0">
                <a:latin typeface="Arial" panose="020B0604020202020204" pitchFamily="34" charset="0"/>
                <a:ea typeface="Calibri" panose="020F0502020204030204" pitchFamily="34" charset="0"/>
                <a:cs typeface="Arial" panose="020B0604020202020204" pitchFamily="34" charset="0"/>
              </a:rPr>
              <a:t>Navy STP Innovative Technology Showcase </a:t>
            </a:r>
            <a:r>
              <a:rPr lang="en-US" b="1" dirty="0">
                <a:latin typeface="Arial" panose="020B0604020202020204" pitchFamily="34" charset="0"/>
                <a:ea typeface="Calibri" panose="020F0502020204030204" pitchFamily="34" charset="0"/>
                <a:cs typeface="Arial" panose="020B0604020202020204" pitchFamily="34" charset="0"/>
              </a:rPr>
              <a:t>at </a:t>
            </a:r>
            <a:r>
              <a:rPr lang="en-US" sz="1800" b="1" dirty="0">
                <a:latin typeface="Arial" panose="020B0604020202020204" pitchFamily="34" charset="0"/>
                <a:ea typeface="Calibri" panose="020F0502020204030204" pitchFamily="34" charset="0"/>
                <a:cs typeface="Arial" panose="020B0604020202020204" pitchFamily="34" charset="0"/>
              </a:rPr>
              <a:t>Sea-Air-Space 2023</a:t>
            </a:r>
          </a:p>
          <a:p>
            <a:pPr>
              <a:lnSpc>
                <a:spcPct val="120000"/>
              </a:lnSpc>
              <a:spcBef>
                <a:spcPts val="0"/>
              </a:spcBef>
              <a:spcAft>
                <a:spcPts val="1200"/>
              </a:spcAft>
            </a:pPr>
            <a:r>
              <a:rPr lang="en-US" b="1" dirty="0">
                <a:latin typeface="Arial" panose="020B0604020202020204" pitchFamily="34" charset="0"/>
                <a:ea typeface="Calibri" panose="020F0502020204030204" pitchFamily="34" charset="0"/>
                <a:cs typeface="Arial" panose="020B0604020202020204" pitchFamily="34" charset="0"/>
              </a:rPr>
              <a:t>Project videos</a:t>
            </a:r>
            <a:r>
              <a:rPr lang="en-US" sz="1800" b="1" dirty="0">
                <a:latin typeface="Arial" panose="020B0604020202020204" pitchFamily="34" charset="0"/>
                <a:ea typeface="Calibri" panose="020F0502020204030204" pitchFamily="34" charset="0"/>
                <a:cs typeface="Arial" panose="020B0604020202020204" pitchFamily="34" charset="0"/>
              </a:rPr>
              <a:t> at navyfst.com/events/sea-air-space-2023</a:t>
            </a:r>
            <a:endParaRPr lang="en-US" dirty="0"/>
          </a:p>
        </p:txBody>
      </p:sp>
    </p:spTree>
    <p:extLst>
      <p:ext uri="{BB962C8B-B14F-4D97-AF65-F5344CB8AC3E}">
        <p14:creationId xmlns:p14="http://schemas.microsoft.com/office/powerpoint/2010/main" val="29059484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 name="Title 3"/>
          <p:cNvSpPr txBox="1">
            <a:spLocks/>
          </p:cNvSpPr>
          <p:nvPr/>
        </p:nvSpPr>
        <p:spPr>
          <a:xfrm>
            <a:off x="0" y="1676400"/>
            <a:ext cx="9144000" cy="1676400"/>
          </a:xfrm>
          <a:prstGeom prst="rect">
            <a:avLst/>
          </a:prstGeom>
          <a:solidFill>
            <a:schemeClr val="tx1"/>
          </a:solidFill>
        </p:spPr>
        <p:txBody>
          <a:bodyPr anchor="ctr" anchorCtr="1"/>
          <a:lstStyle>
            <a:lvl1pPr algn="ctr" rtl="0" eaLnBrk="0" fontAlgn="base" hangingPunct="0">
              <a:spcBef>
                <a:spcPct val="0"/>
              </a:spcBef>
              <a:spcAft>
                <a:spcPct val="0"/>
              </a:spcAft>
              <a:defRPr sz="2400" b="1">
                <a:solidFill>
                  <a:schemeClr val="bg1"/>
                </a:solidFill>
                <a:latin typeface="+mj-lt"/>
                <a:ea typeface="+mj-ea"/>
                <a:cs typeface="+mj-cs"/>
              </a:defRPr>
            </a:lvl1pPr>
            <a:lvl2pPr algn="ctr" rtl="0" eaLnBrk="0" fontAlgn="base" hangingPunct="0">
              <a:spcBef>
                <a:spcPct val="0"/>
              </a:spcBef>
              <a:spcAft>
                <a:spcPct val="0"/>
              </a:spcAft>
              <a:defRPr sz="2400" b="1">
                <a:solidFill>
                  <a:srgbClr val="000099"/>
                </a:solidFill>
                <a:latin typeface="Arial" charset="0"/>
              </a:defRPr>
            </a:lvl2pPr>
            <a:lvl3pPr algn="ctr" rtl="0" eaLnBrk="0" fontAlgn="base" hangingPunct="0">
              <a:spcBef>
                <a:spcPct val="0"/>
              </a:spcBef>
              <a:spcAft>
                <a:spcPct val="0"/>
              </a:spcAft>
              <a:defRPr sz="2400" b="1">
                <a:solidFill>
                  <a:srgbClr val="000099"/>
                </a:solidFill>
                <a:latin typeface="Arial" charset="0"/>
              </a:defRPr>
            </a:lvl3pPr>
            <a:lvl4pPr algn="ctr" rtl="0" eaLnBrk="0" fontAlgn="base" hangingPunct="0">
              <a:spcBef>
                <a:spcPct val="0"/>
              </a:spcBef>
              <a:spcAft>
                <a:spcPct val="0"/>
              </a:spcAft>
              <a:defRPr sz="2400" b="1">
                <a:solidFill>
                  <a:srgbClr val="000099"/>
                </a:solidFill>
                <a:latin typeface="Arial" charset="0"/>
              </a:defRPr>
            </a:lvl4pPr>
            <a:lvl5pPr algn="ctr" rtl="0" eaLnBrk="0" fontAlgn="base" hangingPunct="0">
              <a:spcBef>
                <a:spcPct val="0"/>
              </a:spcBef>
              <a:spcAft>
                <a:spcPct val="0"/>
              </a:spcAft>
              <a:defRPr sz="2400" b="1">
                <a:solidFill>
                  <a:srgbClr val="000099"/>
                </a:solidFill>
                <a:latin typeface="Arial" charset="0"/>
              </a:defRPr>
            </a:lvl5pPr>
            <a:lvl6pPr marL="457200" algn="ctr" rtl="0" fontAlgn="base">
              <a:spcBef>
                <a:spcPct val="0"/>
              </a:spcBef>
              <a:spcAft>
                <a:spcPct val="0"/>
              </a:spcAft>
              <a:defRPr sz="2400" b="1">
                <a:solidFill>
                  <a:srgbClr val="000099"/>
                </a:solidFill>
                <a:latin typeface="Arial" charset="0"/>
              </a:defRPr>
            </a:lvl6pPr>
            <a:lvl7pPr marL="914400" algn="ctr" rtl="0" fontAlgn="base">
              <a:spcBef>
                <a:spcPct val="0"/>
              </a:spcBef>
              <a:spcAft>
                <a:spcPct val="0"/>
              </a:spcAft>
              <a:defRPr sz="2400" b="1">
                <a:solidFill>
                  <a:srgbClr val="000099"/>
                </a:solidFill>
                <a:latin typeface="Arial" charset="0"/>
              </a:defRPr>
            </a:lvl7pPr>
            <a:lvl8pPr marL="1371600" algn="ctr" rtl="0" fontAlgn="base">
              <a:spcBef>
                <a:spcPct val="0"/>
              </a:spcBef>
              <a:spcAft>
                <a:spcPct val="0"/>
              </a:spcAft>
              <a:defRPr sz="2400" b="1">
                <a:solidFill>
                  <a:srgbClr val="000099"/>
                </a:solidFill>
                <a:latin typeface="Arial" charset="0"/>
              </a:defRPr>
            </a:lvl8pPr>
            <a:lvl9pPr marL="1828800" algn="ctr" rtl="0" fontAlgn="base">
              <a:spcBef>
                <a:spcPct val="0"/>
              </a:spcBef>
              <a:spcAft>
                <a:spcPct val="0"/>
              </a:spcAft>
              <a:defRPr sz="2400" b="1">
                <a:solidFill>
                  <a:srgbClr val="000099"/>
                </a:solidFill>
                <a:latin typeface="Arial" charset="0"/>
              </a:defRPr>
            </a:lvl9pPr>
          </a:lstStyle>
          <a:p>
            <a:pPr marL="0" marR="0" lvl="0" indent="0" algn="l" defTabSz="914400" rtl="0" eaLnBrk="0" fontAlgn="base" latinLnBrk="0" hangingPunct="0">
              <a:lnSpc>
                <a:spcPct val="100000"/>
              </a:lnSpc>
              <a:spcBef>
                <a:spcPct val="0"/>
              </a:spcBef>
              <a:spcAft>
                <a:spcPct val="0"/>
              </a:spcAft>
              <a:buClrTx/>
              <a:buSzTx/>
              <a:buFontTx/>
              <a:buNone/>
              <a:tabLst/>
              <a:defRPr/>
            </a:pPr>
            <a:r>
              <a:rPr kumimoji="0" lang="en-US" sz="3600" b="1" i="0" u="none" strike="noStrike" kern="0" cap="none" spc="0" normalizeH="0" baseline="0" noProof="0" dirty="0">
                <a:ln>
                  <a:noFill/>
                </a:ln>
                <a:solidFill>
                  <a:srgbClr val="002060"/>
                </a:solidFill>
                <a:effectLst/>
                <a:uLnTx/>
                <a:uFillTx/>
                <a:latin typeface="Arial" panose="020B0604020202020204" pitchFamily="34" charset="0"/>
                <a:ea typeface="+mj-ea"/>
                <a:cs typeface="Arial" panose="020B0604020202020204" pitchFamily="34" charset="0"/>
              </a:rPr>
              <a:t>Questions?</a:t>
            </a:r>
          </a:p>
        </p:txBody>
      </p:sp>
      <p:sp>
        <p:nvSpPr>
          <p:cNvPr id="7" name="Slide Number Placeholder 1"/>
          <p:cNvSpPr txBox="1">
            <a:spLocks/>
          </p:cNvSpPr>
          <p:nvPr/>
        </p:nvSpPr>
        <p:spPr bwMode="auto">
          <a:xfrm>
            <a:off x="8747125" y="6634163"/>
            <a:ext cx="396875" cy="223837"/>
          </a:xfrm>
          <a:prstGeom prst="rect">
            <a:avLst/>
          </a:prstGeom>
          <a:noFill/>
          <a:ln w="9525">
            <a:noFill/>
            <a:miter lim="800000"/>
            <a:headEnd/>
            <a:tailEnd/>
          </a:ln>
        </p:spPr>
        <p:txBody>
          <a:bodyPr vert="horz" wrap="square" lIns="91399" tIns="45700" rIns="91399" bIns="45700" numCol="1" anchor="t" anchorCtr="0" compatLnSpc="1">
            <a:prstTxWarp prst="textNoShape">
              <a:avLst/>
            </a:prstTxWarp>
            <a:noAutofit/>
          </a:bodyPr>
          <a:lstStyle>
            <a:lvl1pPr marL="0" indent="0" algn="ctr" rtl="0" eaLnBrk="0" fontAlgn="base" hangingPunct="0">
              <a:spcBef>
                <a:spcPct val="20000"/>
              </a:spcBef>
              <a:spcAft>
                <a:spcPct val="0"/>
              </a:spcAft>
              <a:buNone/>
              <a:defRPr sz="900">
                <a:solidFill>
                  <a:schemeClr val="bg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har char="–"/>
              <a:defRPr sz="1800">
                <a:solidFill>
                  <a:schemeClr val="tx1"/>
                </a:solidFill>
                <a:latin typeface="+mn-lt"/>
              </a:defRPr>
            </a:lvl2pPr>
            <a:lvl3pPr marL="1141413" indent="-227013"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5813" indent="-227013" algn="l" rtl="0" eaLnBrk="0" fontAlgn="base" hangingPunct="0">
              <a:spcBef>
                <a:spcPct val="20000"/>
              </a:spcBef>
              <a:spcAft>
                <a:spcPct val="0"/>
              </a:spcAft>
              <a:buChar char="»"/>
              <a:defRPr sz="1200">
                <a:solidFill>
                  <a:schemeClr val="tx1"/>
                </a:solidFill>
                <a:latin typeface="+mn-lt"/>
              </a:defRPr>
            </a:lvl5pPr>
            <a:lvl6pPr marL="2513013" indent="-227013" algn="l" rtl="0" fontAlgn="base">
              <a:spcBef>
                <a:spcPct val="20000"/>
              </a:spcBef>
              <a:spcAft>
                <a:spcPct val="0"/>
              </a:spcAft>
              <a:buChar char="»"/>
              <a:defRPr sz="1400">
                <a:solidFill>
                  <a:schemeClr val="tx1"/>
                </a:solidFill>
                <a:latin typeface="+mn-lt"/>
              </a:defRPr>
            </a:lvl6pPr>
            <a:lvl7pPr marL="2970213" indent="-227013" algn="l" rtl="0" fontAlgn="base">
              <a:spcBef>
                <a:spcPct val="20000"/>
              </a:spcBef>
              <a:spcAft>
                <a:spcPct val="0"/>
              </a:spcAft>
              <a:buChar char="»"/>
              <a:defRPr sz="1400">
                <a:solidFill>
                  <a:schemeClr val="tx1"/>
                </a:solidFill>
                <a:latin typeface="+mn-lt"/>
              </a:defRPr>
            </a:lvl7pPr>
            <a:lvl8pPr marL="3427413" indent="-227013" algn="l" rtl="0" fontAlgn="base">
              <a:spcBef>
                <a:spcPct val="20000"/>
              </a:spcBef>
              <a:spcAft>
                <a:spcPct val="0"/>
              </a:spcAft>
              <a:buChar char="»"/>
              <a:defRPr sz="1400">
                <a:solidFill>
                  <a:schemeClr val="tx1"/>
                </a:solidFill>
                <a:latin typeface="+mn-lt"/>
              </a:defRPr>
            </a:lvl8pPr>
            <a:lvl9pPr marL="3884613" indent="-227013" algn="l" rtl="0" fontAlgn="base">
              <a:spcBef>
                <a:spcPct val="20000"/>
              </a:spcBef>
              <a:spcAft>
                <a:spcPct val="0"/>
              </a:spcAft>
              <a:buChar char="»"/>
              <a:defRPr sz="1400">
                <a:solidFill>
                  <a:schemeClr val="tx1"/>
                </a:solidFill>
                <a:latin typeface="+mn-lt"/>
              </a:defRPr>
            </a:lvl9pPr>
          </a:lstStyle>
          <a:p>
            <a:pPr>
              <a:defRPr/>
            </a:pPr>
            <a:fld id="{E3007D63-7196-4CC3-B12C-8B6529729D5D}" type="slidenum">
              <a:rPr lang="en-US" kern="0" smtClean="0">
                <a:solidFill>
                  <a:schemeClr val="tx1"/>
                </a:solidFill>
              </a:rPr>
              <a:pPr>
                <a:defRPr/>
              </a:pPr>
              <a:t>16</a:t>
            </a:fld>
            <a:endParaRPr lang="en-US" kern="0" dirty="0">
              <a:solidFill>
                <a:schemeClr val="tx1"/>
              </a:solidFill>
            </a:endParaRPr>
          </a:p>
        </p:txBody>
      </p:sp>
      <p:sp>
        <p:nvSpPr>
          <p:cNvPr id="8" name="Footer Placeholder 5"/>
          <p:cNvSpPr txBox="1">
            <a:spLocks/>
          </p:cNvSpPr>
          <p:nvPr/>
        </p:nvSpPr>
        <p:spPr>
          <a:xfrm>
            <a:off x="2596717" y="6644883"/>
            <a:ext cx="3962006" cy="244474"/>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r>
              <a:rPr lang="en-US" sz="800" dirty="0">
                <a:solidFill>
                  <a:schemeClr val="bg1">
                    <a:lumMod val="50000"/>
                    <a:lumOff val="50000"/>
                  </a:schemeClr>
                </a:solidFill>
                <a:cs typeface="Times New Roman" pitchFamily="18" charset="0"/>
              </a:rPr>
              <a:t>DISTRIBUTION STATEMENT A. Approved for public release; distribution unlimited</a:t>
            </a:r>
            <a:endParaRPr lang="en-US" sz="1000" dirty="0">
              <a:solidFill>
                <a:srgbClr val="000000"/>
              </a:solidFill>
              <a:cs typeface="Times New Roman" pitchFamily="18" charset="0"/>
            </a:endParaRPr>
          </a:p>
        </p:txBody>
      </p:sp>
    </p:spTree>
    <p:extLst>
      <p:ext uri="{BB962C8B-B14F-4D97-AF65-F5344CB8AC3E}">
        <p14:creationId xmlns:p14="http://schemas.microsoft.com/office/powerpoint/2010/main" val="1327998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Slide Number Placeholder 1"/>
          <p:cNvSpPr txBox="1">
            <a:spLocks/>
          </p:cNvSpPr>
          <p:nvPr/>
        </p:nvSpPr>
        <p:spPr bwMode="auto">
          <a:xfrm>
            <a:off x="8747125" y="6634163"/>
            <a:ext cx="396875" cy="223837"/>
          </a:xfrm>
          <a:prstGeom prst="rect">
            <a:avLst/>
          </a:prstGeom>
          <a:noFill/>
          <a:ln w="9525">
            <a:noFill/>
            <a:miter lim="800000"/>
            <a:headEnd/>
            <a:tailEnd/>
          </a:ln>
        </p:spPr>
        <p:txBody>
          <a:bodyPr vert="horz" wrap="square" lIns="91399" tIns="45700" rIns="91399" bIns="45700" numCol="1" anchor="t" anchorCtr="0" compatLnSpc="1">
            <a:prstTxWarp prst="textNoShape">
              <a:avLst/>
            </a:prstTxWarp>
            <a:noAutofit/>
          </a:bodyPr>
          <a:lstStyle>
            <a:lvl1pPr marL="0" indent="0" algn="ctr" rtl="0" eaLnBrk="0" fontAlgn="base" hangingPunct="0">
              <a:spcBef>
                <a:spcPct val="20000"/>
              </a:spcBef>
              <a:spcAft>
                <a:spcPct val="0"/>
              </a:spcAft>
              <a:buNone/>
              <a:defRPr sz="900">
                <a:solidFill>
                  <a:schemeClr val="bg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har char="–"/>
              <a:defRPr sz="1800">
                <a:solidFill>
                  <a:schemeClr val="tx1"/>
                </a:solidFill>
                <a:latin typeface="+mn-lt"/>
              </a:defRPr>
            </a:lvl2pPr>
            <a:lvl3pPr marL="1141413" indent="-227013"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5813" indent="-227013" algn="l" rtl="0" eaLnBrk="0" fontAlgn="base" hangingPunct="0">
              <a:spcBef>
                <a:spcPct val="20000"/>
              </a:spcBef>
              <a:spcAft>
                <a:spcPct val="0"/>
              </a:spcAft>
              <a:buChar char="»"/>
              <a:defRPr sz="1200">
                <a:solidFill>
                  <a:schemeClr val="tx1"/>
                </a:solidFill>
                <a:latin typeface="+mn-lt"/>
              </a:defRPr>
            </a:lvl5pPr>
            <a:lvl6pPr marL="2513013" indent="-227013" algn="l" rtl="0" fontAlgn="base">
              <a:spcBef>
                <a:spcPct val="20000"/>
              </a:spcBef>
              <a:spcAft>
                <a:spcPct val="0"/>
              </a:spcAft>
              <a:buChar char="»"/>
              <a:defRPr sz="1400">
                <a:solidFill>
                  <a:schemeClr val="tx1"/>
                </a:solidFill>
                <a:latin typeface="+mn-lt"/>
              </a:defRPr>
            </a:lvl6pPr>
            <a:lvl7pPr marL="2970213" indent="-227013" algn="l" rtl="0" fontAlgn="base">
              <a:spcBef>
                <a:spcPct val="20000"/>
              </a:spcBef>
              <a:spcAft>
                <a:spcPct val="0"/>
              </a:spcAft>
              <a:buChar char="»"/>
              <a:defRPr sz="1400">
                <a:solidFill>
                  <a:schemeClr val="tx1"/>
                </a:solidFill>
                <a:latin typeface="+mn-lt"/>
              </a:defRPr>
            </a:lvl7pPr>
            <a:lvl8pPr marL="3427413" indent="-227013" algn="l" rtl="0" fontAlgn="base">
              <a:spcBef>
                <a:spcPct val="20000"/>
              </a:spcBef>
              <a:spcAft>
                <a:spcPct val="0"/>
              </a:spcAft>
              <a:buChar char="»"/>
              <a:defRPr sz="1400">
                <a:solidFill>
                  <a:schemeClr val="tx1"/>
                </a:solidFill>
                <a:latin typeface="+mn-lt"/>
              </a:defRPr>
            </a:lvl8pPr>
            <a:lvl9pPr marL="3884613" indent="-227013" algn="l" rtl="0" fontAlgn="base">
              <a:spcBef>
                <a:spcPct val="20000"/>
              </a:spcBef>
              <a:spcAft>
                <a:spcPct val="0"/>
              </a:spcAft>
              <a:buChar char="»"/>
              <a:defRPr sz="1400">
                <a:solidFill>
                  <a:schemeClr val="tx1"/>
                </a:solidFill>
                <a:latin typeface="+mn-lt"/>
              </a:defRPr>
            </a:lvl9pPr>
          </a:lstStyle>
          <a:p>
            <a:pPr>
              <a:defRPr/>
            </a:pPr>
            <a:fld id="{E3007D63-7196-4CC3-B12C-8B6529729D5D}" type="slidenum">
              <a:rPr lang="en-US" kern="0" smtClean="0">
                <a:solidFill>
                  <a:schemeClr val="tx1"/>
                </a:solidFill>
              </a:rPr>
              <a:pPr>
                <a:defRPr/>
              </a:pPr>
              <a:t>2</a:t>
            </a:fld>
            <a:endParaRPr lang="en-US" kern="0" dirty="0">
              <a:solidFill>
                <a:schemeClr val="tx1"/>
              </a:solidFill>
            </a:endParaRPr>
          </a:p>
        </p:txBody>
      </p:sp>
      <p:pic>
        <p:nvPicPr>
          <p:cNvPr id="17" name="Picture 4" descr="corporate-color">
            <a:extLst>
              <a:ext uri="{FF2B5EF4-FFF2-40B4-BE49-F238E27FC236}">
                <a16:creationId xmlns:a16="http://schemas.microsoft.com/office/drawing/2014/main" id="{15A8047A-E431-4DFC-942D-13E077A4ED66}"/>
              </a:ext>
            </a:extLst>
          </p:cNvPr>
          <p:cNvPicPr>
            <a:picLocks noChangeAspect="1" noChangeArrowheads="1"/>
          </p:cNvPicPr>
          <p:nvPr/>
        </p:nvPicPr>
        <p:blipFill>
          <a:blip r:embed="rId2" cstate="print"/>
          <a:srcRect/>
          <a:stretch>
            <a:fillRect/>
          </a:stretch>
        </p:blipFill>
        <p:spPr bwMode="auto">
          <a:xfrm>
            <a:off x="644" y="178631"/>
            <a:ext cx="1551319" cy="668960"/>
          </a:xfrm>
          <a:prstGeom prst="rect">
            <a:avLst/>
          </a:prstGeom>
          <a:noFill/>
          <a:ln w="9525">
            <a:noFill/>
            <a:miter lim="800000"/>
            <a:headEnd/>
            <a:tailEnd/>
          </a:ln>
        </p:spPr>
      </p:pic>
      <p:sp>
        <p:nvSpPr>
          <p:cNvPr id="20" name="Footer Placeholder 5"/>
          <p:cNvSpPr txBox="1">
            <a:spLocks/>
          </p:cNvSpPr>
          <p:nvPr/>
        </p:nvSpPr>
        <p:spPr>
          <a:xfrm>
            <a:off x="2596717" y="6644883"/>
            <a:ext cx="3962006" cy="244474"/>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r>
              <a:rPr lang="en-US" sz="800" dirty="0">
                <a:solidFill>
                  <a:schemeClr val="bg1">
                    <a:lumMod val="50000"/>
                    <a:lumOff val="50000"/>
                  </a:schemeClr>
                </a:solidFill>
                <a:cs typeface="Times New Roman" pitchFamily="18" charset="0"/>
              </a:rPr>
              <a:t>DISTRIBUTION STATEMENT A. Approved for public release; distribution unlimited</a:t>
            </a:r>
            <a:endParaRPr lang="en-US" sz="1000" dirty="0">
              <a:solidFill>
                <a:srgbClr val="000000"/>
              </a:solidFill>
              <a:cs typeface="Times New Roman" pitchFamily="18" charset="0"/>
            </a:endParaRPr>
          </a:p>
        </p:txBody>
      </p:sp>
      <p:sp>
        <p:nvSpPr>
          <p:cNvPr id="12" name="TextBox 11"/>
          <p:cNvSpPr txBox="1"/>
          <p:nvPr/>
        </p:nvSpPr>
        <p:spPr>
          <a:xfrm>
            <a:off x="76201" y="1075544"/>
            <a:ext cx="8991600" cy="2308324"/>
          </a:xfrm>
          <a:prstGeom prst="rect">
            <a:avLst/>
          </a:prstGeom>
          <a:noFill/>
        </p:spPr>
        <p:txBody>
          <a:bodyPr wrap="square" rtlCol="0">
            <a:spAutoFit/>
          </a:bodyPr>
          <a:lstStyle/>
          <a:p>
            <a:pPr eaLnBrk="0" hangingPunct="0">
              <a:spcAft>
                <a:spcPts val="300"/>
              </a:spcAft>
              <a:defRPr/>
            </a:pPr>
            <a:r>
              <a:rPr lang="en-US" sz="1600" b="1" kern="0" dirty="0">
                <a:latin typeface="Arial" charset="0"/>
              </a:rPr>
              <a:t>Small Business Innovation Research (SBIR) – Established in 1982</a:t>
            </a:r>
          </a:p>
          <a:p>
            <a:pPr marL="175022" indent="-175022" eaLnBrk="0" hangingPunct="0">
              <a:spcAft>
                <a:spcPts val="300"/>
              </a:spcAft>
              <a:buFontTx/>
              <a:buChar char="•"/>
              <a:defRPr/>
            </a:pPr>
            <a:r>
              <a:rPr lang="en-US" sz="1400" kern="0" dirty="0">
                <a:latin typeface="Arial" charset="0"/>
              </a:rPr>
              <a:t>Funds Research &amp; Development (R&amp;D) at small businesses (</a:t>
            </a:r>
            <a:r>
              <a:rPr lang="en-US" sz="1400" dirty="0">
                <a:latin typeface="Arial" charset="0"/>
              </a:rPr>
              <a:t>≤ </a:t>
            </a:r>
            <a:r>
              <a:rPr lang="en-US" sz="1400" kern="0" dirty="0">
                <a:latin typeface="Arial" charset="0"/>
              </a:rPr>
              <a:t>500 employees)</a:t>
            </a:r>
          </a:p>
          <a:p>
            <a:pPr marL="175022" indent="-175022" eaLnBrk="0" hangingPunct="0">
              <a:spcAft>
                <a:spcPts val="300"/>
              </a:spcAft>
              <a:buFontTx/>
              <a:buChar char="•"/>
              <a:defRPr/>
            </a:pPr>
            <a:r>
              <a:rPr lang="en-US" sz="1400" kern="0" dirty="0">
                <a:latin typeface="Arial" charset="0"/>
              </a:rPr>
              <a:t>Increases small business participation in federally funded research and development</a:t>
            </a:r>
          </a:p>
          <a:p>
            <a:pPr marL="175022" indent="-175022" eaLnBrk="0" hangingPunct="0">
              <a:spcAft>
                <a:spcPts val="300"/>
              </a:spcAft>
              <a:buFontTx/>
              <a:buChar char="•"/>
              <a:defRPr/>
            </a:pPr>
            <a:r>
              <a:rPr lang="en-US" sz="1400" kern="0" dirty="0">
                <a:latin typeface="Arial" charset="0"/>
              </a:rPr>
              <a:t>Stimulates technological innovation and increases private sector commercialization of federal R&amp;D</a:t>
            </a:r>
          </a:p>
          <a:p>
            <a:pPr eaLnBrk="0" hangingPunct="0">
              <a:spcAft>
                <a:spcPts val="300"/>
              </a:spcAft>
              <a:defRPr/>
            </a:pPr>
            <a:endParaRPr lang="en-US" sz="800" b="1" kern="0" dirty="0">
              <a:latin typeface="Arial" charset="0"/>
            </a:endParaRPr>
          </a:p>
          <a:p>
            <a:pPr eaLnBrk="0" hangingPunct="0">
              <a:spcAft>
                <a:spcPts val="300"/>
              </a:spcAft>
              <a:defRPr/>
            </a:pPr>
            <a:r>
              <a:rPr lang="en-US" sz="1600" b="1" kern="0" dirty="0">
                <a:latin typeface="Arial" charset="0"/>
              </a:rPr>
              <a:t>Small Business Technology Transfer (STTR) – Established in 1992 </a:t>
            </a:r>
          </a:p>
          <a:p>
            <a:pPr marL="175022" indent="-175022" eaLnBrk="0" hangingPunct="0">
              <a:spcAft>
                <a:spcPts val="300"/>
              </a:spcAft>
              <a:buFontTx/>
              <a:buChar char="•"/>
              <a:defRPr/>
            </a:pPr>
            <a:r>
              <a:rPr lang="en-US" sz="1400" kern="0" dirty="0">
                <a:latin typeface="Arial" charset="0"/>
              </a:rPr>
              <a:t>Funds cooperative R&amp;D between small businesses and research institutions</a:t>
            </a:r>
          </a:p>
          <a:p>
            <a:pPr marL="175022" indent="-175022" eaLnBrk="0" hangingPunct="0">
              <a:spcAft>
                <a:spcPts val="300"/>
              </a:spcAft>
              <a:buFontTx/>
              <a:buChar char="•"/>
              <a:defRPr/>
            </a:pPr>
            <a:r>
              <a:rPr lang="en-US" sz="1400" kern="0" dirty="0">
                <a:latin typeface="Arial" charset="0"/>
              </a:rPr>
              <a:t>Creates vehicles for moving ideas from research institutions to market</a:t>
            </a:r>
          </a:p>
          <a:p>
            <a:pPr marL="175022" indent="-175022" eaLnBrk="0" hangingPunct="0">
              <a:spcAft>
                <a:spcPts val="300"/>
              </a:spcAft>
              <a:buFontTx/>
              <a:buChar char="•"/>
              <a:defRPr/>
            </a:pPr>
            <a:r>
              <a:rPr lang="en-US" sz="1400" kern="0" dirty="0">
                <a:latin typeface="Arial" charset="0"/>
              </a:rPr>
              <a:t>Enables researchers to pursue commercial application of technologies</a:t>
            </a:r>
          </a:p>
        </p:txBody>
      </p:sp>
      <p:sp>
        <p:nvSpPr>
          <p:cNvPr id="15" name="TextBox 14"/>
          <p:cNvSpPr txBox="1"/>
          <p:nvPr/>
        </p:nvSpPr>
        <p:spPr>
          <a:xfrm>
            <a:off x="76200" y="3635198"/>
            <a:ext cx="8991601" cy="1577355"/>
          </a:xfrm>
          <a:prstGeom prst="rect">
            <a:avLst/>
          </a:prstGeom>
          <a:noFill/>
        </p:spPr>
        <p:txBody>
          <a:bodyPr wrap="square" rtlCol="0">
            <a:spAutoFit/>
          </a:bodyPr>
          <a:lstStyle/>
          <a:p>
            <a:pPr eaLnBrk="0" hangingPunct="0">
              <a:spcAft>
                <a:spcPts val="300"/>
              </a:spcAft>
              <a:defRPr/>
            </a:pPr>
            <a:r>
              <a:rPr lang="en-US" sz="1600" b="1" kern="0" dirty="0">
                <a:latin typeface="Arial" charset="0"/>
              </a:rPr>
              <a:t>Navy SBIR/STTR</a:t>
            </a:r>
          </a:p>
          <a:p>
            <a:pPr marL="175022" indent="-175022" eaLnBrk="0" hangingPunct="0">
              <a:spcAft>
                <a:spcPts val="300"/>
              </a:spcAft>
              <a:buFontTx/>
              <a:buChar char="•"/>
              <a:defRPr/>
            </a:pPr>
            <a:r>
              <a:rPr lang="en-US" sz="1400" kern="0" dirty="0">
                <a:latin typeface="Arial" charset="0"/>
              </a:rPr>
              <a:t>8 organizations (</a:t>
            </a:r>
            <a:r>
              <a:rPr lang="en-US" sz="1200" kern="0" dirty="0">
                <a:latin typeface="Arial" charset="0"/>
              </a:rPr>
              <a:t>NAVSEA, NAVAIR, ONR, SSP, NAVWAR, MARCOR, NAVFAC, and NAVSUP) actively </a:t>
            </a:r>
            <a:r>
              <a:rPr lang="en-US" sz="1200" kern="0" dirty="0"/>
              <a:t>p</a:t>
            </a:r>
            <a:r>
              <a:rPr lang="en-US" sz="1200" kern="0" dirty="0">
                <a:latin typeface="Arial" charset="0"/>
              </a:rPr>
              <a:t>articipate</a:t>
            </a:r>
          </a:p>
          <a:p>
            <a:pPr marL="175022" indent="-175022" eaLnBrk="0" hangingPunct="0">
              <a:spcAft>
                <a:spcPts val="300"/>
              </a:spcAft>
              <a:buFontTx/>
              <a:buChar char="•"/>
              <a:defRPr/>
            </a:pPr>
            <a:r>
              <a:rPr lang="en-US" sz="1400" kern="0" dirty="0">
                <a:latin typeface="Arial" charset="0"/>
              </a:rPr>
              <a:t>NAVSEA has 6 SBIR/STTR Teams with extramural R&amp;D budgets that require participation</a:t>
            </a:r>
          </a:p>
          <a:p>
            <a:pPr marL="517922" lvl="1" indent="-175022" eaLnBrk="0" hangingPunct="0">
              <a:spcAft>
                <a:spcPts val="300"/>
              </a:spcAft>
              <a:buFontTx/>
              <a:buChar char="•"/>
              <a:defRPr/>
            </a:pPr>
            <a:r>
              <a:rPr lang="en-US" sz="1200" kern="0" dirty="0">
                <a:latin typeface="Arial" charset="0"/>
              </a:rPr>
              <a:t>PEO IWS, Team SHIPS, PEO USC, PEO CV, Team SUBS, NAVSEA HQ &amp; DIRECTORATES</a:t>
            </a:r>
          </a:p>
          <a:p>
            <a:pPr marL="175022" indent="-175022" eaLnBrk="0" hangingPunct="0">
              <a:spcAft>
                <a:spcPts val="300"/>
              </a:spcAft>
              <a:buFontTx/>
              <a:buChar char="•"/>
              <a:defRPr/>
            </a:pPr>
            <a:r>
              <a:rPr lang="en-US" sz="1400" kern="0" dirty="0"/>
              <a:t>Produces b</a:t>
            </a:r>
            <a:r>
              <a:rPr lang="en-US" sz="1400" kern="0" dirty="0">
                <a:latin typeface="Arial" charset="0"/>
              </a:rPr>
              <a:t>etter, faster, cheaper products and processes for Navy use</a:t>
            </a:r>
          </a:p>
          <a:p>
            <a:pPr marL="175022" indent="-175022" eaLnBrk="0" hangingPunct="0">
              <a:spcAft>
                <a:spcPts val="300"/>
              </a:spcAft>
              <a:buFontTx/>
              <a:buChar char="•"/>
              <a:defRPr/>
            </a:pPr>
            <a:r>
              <a:rPr lang="en-US" sz="1400" kern="0" dirty="0">
                <a:latin typeface="Arial" charset="0"/>
              </a:rPr>
              <a:t>Addresses Department of Navy needs by commercializing innovative R&amp;D</a:t>
            </a:r>
          </a:p>
        </p:txBody>
      </p:sp>
      <p:pic>
        <p:nvPicPr>
          <p:cNvPr id="19" name="Picture 18" descr="Logo&#10;&#10;Description automatically generated">
            <a:extLst>
              <a:ext uri="{FF2B5EF4-FFF2-40B4-BE49-F238E27FC236}">
                <a16:creationId xmlns:a16="http://schemas.microsoft.com/office/drawing/2014/main" id="{1E1AB8AE-F23A-4C38-BE5C-60DB3F7828DA}"/>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497321" y="2599840"/>
            <a:ext cx="2397759" cy="1279076"/>
          </a:xfrm>
          <a:prstGeom prst="rect">
            <a:avLst/>
          </a:prstGeom>
        </p:spPr>
      </p:pic>
      <p:sp>
        <p:nvSpPr>
          <p:cNvPr id="21" name="Title 3"/>
          <p:cNvSpPr txBox="1">
            <a:spLocks/>
          </p:cNvSpPr>
          <p:nvPr/>
        </p:nvSpPr>
        <p:spPr>
          <a:xfrm>
            <a:off x="1139800" y="237991"/>
            <a:ext cx="7318400" cy="609600"/>
          </a:xfrm>
          <a:prstGeom prst="rect">
            <a:avLst/>
          </a:prstGeom>
        </p:spPr>
        <p:txBody>
          <a:bodyPr anchor="ctr" anchorCtr="1"/>
          <a:lstStyle>
            <a:lvl1pPr algn="ctr" rtl="0" eaLnBrk="0" fontAlgn="base" hangingPunct="0">
              <a:spcBef>
                <a:spcPct val="0"/>
              </a:spcBef>
              <a:spcAft>
                <a:spcPct val="0"/>
              </a:spcAft>
              <a:defRPr sz="2400" b="1">
                <a:solidFill>
                  <a:schemeClr val="bg1"/>
                </a:solidFill>
                <a:latin typeface="+mj-lt"/>
                <a:ea typeface="+mj-ea"/>
                <a:cs typeface="+mj-cs"/>
              </a:defRPr>
            </a:lvl1pPr>
            <a:lvl2pPr algn="ctr" rtl="0" eaLnBrk="0" fontAlgn="base" hangingPunct="0">
              <a:spcBef>
                <a:spcPct val="0"/>
              </a:spcBef>
              <a:spcAft>
                <a:spcPct val="0"/>
              </a:spcAft>
              <a:defRPr sz="2400" b="1">
                <a:solidFill>
                  <a:srgbClr val="000099"/>
                </a:solidFill>
                <a:latin typeface="Arial" charset="0"/>
              </a:defRPr>
            </a:lvl2pPr>
            <a:lvl3pPr algn="ctr" rtl="0" eaLnBrk="0" fontAlgn="base" hangingPunct="0">
              <a:spcBef>
                <a:spcPct val="0"/>
              </a:spcBef>
              <a:spcAft>
                <a:spcPct val="0"/>
              </a:spcAft>
              <a:defRPr sz="2400" b="1">
                <a:solidFill>
                  <a:srgbClr val="000099"/>
                </a:solidFill>
                <a:latin typeface="Arial" charset="0"/>
              </a:defRPr>
            </a:lvl3pPr>
            <a:lvl4pPr algn="ctr" rtl="0" eaLnBrk="0" fontAlgn="base" hangingPunct="0">
              <a:spcBef>
                <a:spcPct val="0"/>
              </a:spcBef>
              <a:spcAft>
                <a:spcPct val="0"/>
              </a:spcAft>
              <a:defRPr sz="2400" b="1">
                <a:solidFill>
                  <a:srgbClr val="000099"/>
                </a:solidFill>
                <a:latin typeface="Arial" charset="0"/>
              </a:defRPr>
            </a:lvl4pPr>
            <a:lvl5pPr algn="ctr" rtl="0" eaLnBrk="0" fontAlgn="base" hangingPunct="0">
              <a:spcBef>
                <a:spcPct val="0"/>
              </a:spcBef>
              <a:spcAft>
                <a:spcPct val="0"/>
              </a:spcAft>
              <a:defRPr sz="2400" b="1">
                <a:solidFill>
                  <a:srgbClr val="000099"/>
                </a:solidFill>
                <a:latin typeface="Arial" charset="0"/>
              </a:defRPr>
            </a:lvl5pPr>
            <a:lvl6pPr marL="457200" algn="ctr" rtl="0" fontAlgn="base">
              <a:spcBef>
                <a:spcPct val="0"/>
              </a:spcBef>
              <a:spcAft>
                <a:spcPct val="0"/>
              </a:spcAft>
              <a:defRPr sz="2400" b="1">
                <a:solidFill>
                  <a:srgbClr val="000099"/>
                </a:solidFill>
                <a:latin typeface="Arial" charset="0"/>
              </a:defRPr>
            </a:lvl6pPr>
            <a:lvl7pPr marL="914400" algn="ctr" rtl="0" fontAlgn="base">
              <a:spcBef>
                <a:spcPct val="0"/>
              </a:spcBef>
              <a:spcAft>
                <a:spcPct val="0"/>
              </a:spcAft>
              <a:defRPr sz="2400" b="1">
                <a:solidFill>
                  <a:srgbClr val="000099"/>
                </a:solidFill>
                <a:latin typeface="Arial" charset="0"/>
              </a:defRPr>
            </a:lvl7pPr>
            <a:lvl8pPr marL="1371600" algn="ctr" rtl="0" fontAlgn="base">
              <a:spcBef>
                <a:spcPct val="0"/>
              </a:spcBef>
              <a:spcAft>
                <a:spcPct val="0"/>
              </a:spcAft>
              <a:defRPr sz="2400" b="1">
                <a:solidFill>
                  <a:srgbClr val="000099"/>
                </a:solidFill>
                <a:latin typeface="Arial" charset="0"/>
              </a:defRPr>
            </a:lvl8pPr>
            <a:lvl9pPr marL="1828800" algn="ctr" rtl="0" fontAlgn="base">
              <a:spcBef>
                <a:spcPct val="0"/>
              </a:spcBef>
              <a:spcAft>
                <a:spcPct val="0"/>
              </a:spcAft>
              <a:defRPr sz="2400" b="1">
                <a:solidFill>
                  <a:srgbClr val="000099"/>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dirty="0">
                <a:ln>
                  <a:noFill/>
                </a:ln>
                <a:solidFill>
                  <a:srgbClr val="002060"/>
                </a:solidFill>
                <a:effectLst/>
                <a:uLnTx/>
                <a:uFillTx/>
                <a:latin typeface="Arial" panose="020B0604020202020204" pitchFamily="34" charset="0"/>
                <a:ea typeface="+mj-ea"/>
                <a:cs typeface="Arial" panose="020B0604020202020204" pitchFamily="34" charset="0"/>
              </a:rPr>
              <a:t>What is SBIR/STTR?</a:t>
            </a:r>
          </a:p>
        </p:txBody>
      </p:sp>
      <p:sp>
        <p:nvSpPr>
          <p:cNvPr id="10" name="TextBox 9"/>
          <p:cNvSpPr txBox="1"/>
          <p:nvPr/>
        </p:nvSpPr>
        <p:spPr>
          <a:xfrm>
            <a:off x="76214" y="5541899"/>
            <a:ext cx="3698002" cy="807913"/>
          </a:xfrm>
          <a:prstGeom prst="rect">
            <a:avLst/>
          </a:prstGeom>
          <a:noFill/>
        </p:spPr>
        <p:txBody>
          <a:bodyPr wrap="square" rtlCol="0">
            <a:spAutoFit/>
          </a:bodyPr>
          <a:lstStyle/>
          <a:p>
            <a:pPr eaLnBrk="0" hangingPunct="0">
              <a:spcAft>
                <a:spcPts val="300"/>
              </a:spcAft>
              <a:defRPr/>
            </a:pPr>
            <a:r>
              <a:rPr lang="en-US" sz="1600" b="1" kern="0" dirty="0">
                <a:latin typeface="Arial" charset="0"/>
              </a:rPr>
              <a:t>NAVSEA SBIR/STTR</a:t>
            </a:r>
          </a:p>
          <a:p>
            <a:pPr marL="175022" indent="-175022" eaLnBrk="0" hangingPunct="0">
              <a:spcAft>
                <a:spcPts val="300"/>
              </a:spcAft>
              <a:buFontTx/>
              <a:buChar char="•"/>
              <a:defRPr/>
            </a:pPr>
            <a:r>
              <a:rPr lang="en-US" sz="1400" kern="0" dirty="0"/>
              <a:t>NAVSEA awarded the following amounts in FY 2018 through FY 2022:</a:t>
            </a:r>
          </a:p>
        </p:txBody>
      </p:sp>
      <p:graphicFrame>
        <p:nvGraphicFramePr>
          <p:cNvPr id="11" name="Table 54">
            <a:extLst>
              <a:ext uri="{FF2B5EF4-FFF2-40B4-BE49-F238E27FC236}">
                <a16:creationId xmlns:a16="http://schemas.microsoft.com/office/drawing/2014/main" id="{A1C32885-0572-28D6-99CD-71F13F774306}"/>
              </a:ext>
            </a:extLst>
          </p:cNvPr>
          <p:cNvGraphicFramePr>
            <a:graphicFrameLocks noGrp="1"/>
          </p:cNvGraphicFramePr>
          <p:nvPr>
            <p:extLst>
              <p:ext uri="{D42A27DB-BD31-4B8C-83A1-F6EECF244321}">
                <p14:modId xmlns:p14="http://schemas.microsoft.com/office/powerpoint/2010/main" val="2588625760"/>
              </p:ext>
            </p:extLst>
          </p:nvPr>
        </p:nvGraphicFramePr>
        <p:xfrm>
          <a:off x="3689278" y="5565683"/>
          <a:ext cx="5256284" cy="914400"/>
        </p:xfrm>
        <a:graphic>
          <a:graphicData uri="http://schemas.openxmlformats.org/drawingml/2006/table">
            <a:tbl>
              <a:tblPr firstRow="1" bandRow="1">
                <a:tableStyleId>{5C22544A-7EE6-4342-B048-85BDC9FD1C3A}</a:tableStyleId>
              </a:tblPr>
              <a:tblGrid>
                <a:gridCol w="1314071">
                  <a:extLst>
                    <a:ext uri="{9D8B030D-6E8A-4147-A177-3AD203B41FA5}">
                      <a16:colId xmlns:a16="http://schemas.microsoft.com/office/drawing/2014/main" val="4049871998"/>
                    </a:ext>
                  </a:extLst>
                </a:gridCol>
                <a:gridCol w="1314071">
                  <a:extLst>
                    <a:ext uri="{9D8B030D-6E8A-4147-A177-3AD203B41FA5}">
                      <a16:colId xmlns:a16="http://schemas.microsoft.com/office/drawing/2014/main" val="1467186318"/>
                    </a:ext>
                  </a:extLst>
                </a:gridCol>
                <a:gridCol w="1314071">
                  <a:extLst>
                    <a:ext uri="{9D8B030D-6E8A-4147-A177-3AD203B41FA5}">
                      <a16:colId xmlns:a16="http://schemas.microsoft.com/office/drawing/2014/main" val="2135315423"/>
                    </a:ext>
                  </a:extLst>
                </a:gridCol>
                <a:gridCol w="1314071">
                  <a:extLst>
                    <a:ext uri="{9D8B030D-6E8A-4147-A177-3AD203B41FA5}">
                      <a16:colId xmlns:a16="http://schemas.microsoft.com/office/drawing/2014/main" val="1564194682"/>
                    </a:ext>
                  </a:extLst>
                </a:gridCol>
              </a:tblGrid>
              <a:tr h="250923">
                <a:tc>
                  <a:txBody>
                    <a:bodyPr/>
                    <a:lstStyle/>
                    <a:p>
                      <a:r>
                        <a:rPr lang="en-US" sz="1400" dirty="0">
                          <a:solidFill>
                            <a:schemeClr val="bg1"/>
                          </a:solidFill>
                          <a:latin typeface="Arial" panose="020B0604020202020204" pitchFamily="34" charset="0"/>
                          <a:cs typeface="Arial" panose="020B0604020202020204" pitchFamily="34" charset="0"/>
                        </a:rPr>
                        <a:t>FY 2018-22</a:t>
                      </a:r>
                    </a:p>
                  </a:txBody>
                  <a:tcPr>
                    <a:solidFill>
                      <a:srgbClr val="9052A6"/>
                    </a:solidFill>
                  </a:tcPr>
                </a:tc>
                <a:tc>
                  <a:txBody>
                    <a:bodyPr/>
                    <a:lstStyle/>
                    <a:p>
                      <a:r>
                        <a:rPr lang="en-US" sz="1400" dirty="0">
                          <a:solidFill>
                            <a:schemeClr val="bg1"/>
                          </a:solidFill>
                          <a:latin typeface="Arial" panose="020B0604020202020204" pitchFamily="34" charset="0"/>
                          <a:cs typeface="Arial" panose="020B0604020202020204" pitchFamily="34" charset="0"/>
                        </a:rPr>
                        <a:t>Phase 1</a:t>
                      </a:r>
                    </a:p>
                  </a:txBody>
                  <a:tcPr>
                    <a:solidFill>
                      <a:srgbClr val="9052A6"/>
                    </a:solidFill>
                  </a:tcPr>
                </a:tc>
                <a:tc>
                  <a:txBody>
                    <a:bodyPr/>
                    <a:lstStyle/>
                    <a:p>
                      <a:r>
                        <a:rPr lang="en-US" sz="1400" dirty="0">
                          <a:solidFill>
                            <a:schemeClr val="bg1"/>
                          </a:solidFill>
                          <a:latin typeface="Arial" panose="020B0604020202020204" pitchFamily="34" charset="0"/>
                          <a:cs typeface="Arial" panose="020B0604020202020204" pitchFamily="34" charset="0"/>
                        </a:rPr>
                        <a:t>Phase 2</a:t>
                      </a:r>
                    </a:p>
                  </a:txBody>
                  <a:tcPr>
                    <a:solidFill>
                      <a:srgbClr val="9052A6"/>
                    </a:solidFill>
                  </a:tcPr>
                </a:tc>
                <a:tc>
                  <a:txBody>
                    <a:bodyPr/>
                    <a:lstStyle/>
                    <a:p>
                      <a:r>
                        <a:rPr lang="en-US" sz="1400" dirty="0">
                          <a:solidFill>
                            <a:schemeClr val="bg1"/>
                          </a:solidFill>
                          <a:latin typeface="Arial" panose="020B0604020202020204" pitchFamily="34" charset="0"/>
                          <a:cs typeface="Arial" panose="020B0604020202020204" pitchFamily="34" charset="0"/>
                        </a:rPr>
                        <a:t>Phase 3</a:t>
                      </a:r>
                    </a:p>
                  </a:txBody>
                  <a:tcPr>
                    <a:solidFill>
                      <a:srgbClr val="9052A6"/>
                    </a:solidFill>
                  </a:tcPr>
                </a:tc>
                <a:extLst>
                  <a:ext uri="{0D108BD9-81ED-4DB2-BD59-A6C34878D82A}">
                    <a16:rowId xmlns:a16="http://schemas.microsoft.com/office/drawing/2014/main" val="663444908"/>
                  </a:ext>
                </a:extLst>
              </a:tr>
              <a:tr h="279664">
                <a:tc>
                  <a:txBody>
                    <a:bodyPr/>
                    <a:lstStyle/>
                    <a:p>
                      <a:pPr algn="r"/>
                      <a:r>
                        <a:rPr lang="en-US" sz="1200" dirty="0">
                          <a:latin typeface="Arial" panose="020B0604020202020204" pitchFamily="34" charset="0"/>
                          <a:cs typeface="Arial" panose="020B0604020202020204" pitchFamily="34" charset="0"/>
                        </a:rPr>
                        <a:t>Amount</a:t>
                      </a:r>
                    </a:p>
                  </a:txBody>
                  <a:tcPr/>
                </a:tc>
                <a:tc>
                  <a:txBody>
                    <a:bodyPr/>
                    <a:lstStyle/>
                    <a:p>
                      <a:r>
                        <a:rPr lang="en-US" sz="1400" dirty="0">
                          <a:latin typeface="Arial" panose="020B0604020202020204" pitchFamily="34" charset="0"/>
                          <a:cs typeface="Arial" panose="020B0604020202020204" pitchFamily="34" charset="0"/>
                        </a:rPr>
                        <a:t>$109M</a:t>
                      </a:r>
                    </a:p>
                  </a:txBody>
                  <a:tcPr/>
                </a:tc>
                <a:tc>
                  <a:txBody>
                    <a:bodyPr/>
                    <a:lstStyle/>
                    <a:p>
                      <a:r>
                        <a:rPr lang="en-US" sz="1400" dirty="0">
                          <a:latin typeface="Arial" panose="020B0604020202020204" pitchFamily="34" charset="0"/>
                          <a:cs typeface="Arial" panose="020B0604020202020204" pitchFamily="34" charset="0"/>
                        </a:rPr>
                        <a:t>$504M</a:t>
                      </a:r>
                    </a:p>
                  </a:txBody>
                  <a:tcPr/>
                </a:tc>
                <a:tc>
                  <a:txBody>
                    <a:bodyPr/>
                    <a:lstStyle/>
                    <a:p>
                      <a:r>
                        <a:rPr lang="en-US" sz="1400" dirty="0">
                          <a:latin typeface="Arial" panose="020B0604020202020204" pitchFamily="34" charset="0"/>
                          <a:cs typeface="Arial" panose="020B0604020202020204" pitchFamily="34" charset="0"/>
                        </a:rPr>
                        <a:t>$2.4B</a:t>
                      </a:r>
                    </a:p>
                  </a:txBody>
                  <a:tcPr/>
                </a:tc>
                <a:extLst>
                  <a:ext uri="{0D108BD9-81ED-4DB2-BD59-A6C34878D82A}">
                    <a16:rowId xmlns:a16="http://schemas.microsoft.com/office/drawing/2014/main" val="3979807598"/>
                  </a:ext>
                </a:extLst>
              </a:tr>
              <a:tr h="279664">
                <a:tc>
                  <a:txBody>
                    <a:bodyPr/>
                    <a:lstStyle/>
                    <a:p>
                      <a:pPr algn="r"/>
                      <a:r>
                        <a:rPr lang="en-US" sz="1200" dirty="0">
                          <a:latin typeface="Arial" panose="020B0604020202020204" pitchFamily="34" charset="0"/>
                          <a:cs typeface="Arial" panose="020B0604020202020204" pitchFamily="34" charset="0"/>
                        </a:rPr>
                        <a:t># of Businesses</a:t>
                      </a:r>
                    </a:p>
                  </a:txBody>
                  <a:tcPr/>
                </a:tc>
                <a:tc>
                  <a:txBody>
                    <a:bodyPr/>
                    <a:lstStyle/>
                    <a:p>
                      <a:r>
                        <a:rPr lang="en-US" sz="1400" dirty="0">
                          <a:latin typeface="Arial" panose="020B0604020202020204" pitchFamily="34" charset="0"/>
                          <a:cs typeface="Arial" panose="020B0604020202020204" pitchFamily="34" charset="0"/>
                        </a:rPr>
                        <a:t>311</a:t>
                      </a:r>
                    </a:p>
                  </a:txBody>
                  <a:tcPr/>
                </a:tc>
                <a:tc>
                  <a:txBody>
                    <a:bodyPr/>
                    <a:lstStyle/>
                    <a:p>
                      <a:r>
                        <a:rPr lang="en-US" sz="1400" dirty="0">
                          <a:latin typeface="Arial" panose="020B0604020202020204" pitchFamily="34" charset="0"/>
                          <a:cs typeface="Arial" panose="020B0604020202020204" pitchFamily="34" charset="0"/>
                        </a:rPr>
                        <a:t>203</a:t>
                      </a:r>
                    </a:p>
                  </a:txBody>
                  <a:tcPr/>
                </a:tc>
                <a:tc>
                  <a:txBody>
                    <a:bodyPr/>
                    <a:lstStyle/>
                    <a:p>
                      <a:r>
                        <a:rPr lang="en-US" sz="1400" dirty="0">
                          <a:latin typeface="Arial" panose="020B0604020202020204" pitchFamily="34" charset="0"/>
                          <a:cs typeface="Arial" panose="020B0604020202020204" pitchFamily="34" charset="0"/>
                        </a:rPr>
                        <a:t>67</a:t>
                      </a:r>
                    </a:p>
                  </a:txBody>
                  <a:tcPr/>
                </a:tc>
                <a:extLst>
                  <a:ext uri="{0D108BD9-81ED-4DB2-BD59-A6C34878D82A}">
                    <a16:rowId xmlns:a16="http://schemas.microsoft.com/office/drawing/2014/main" val="872115430"/>
                  </a:ext>
                </a:extLst>
              </a:tr>
            </a:tbl>
          </a:graphicData>
        </a:graphic>
      </p:graphicFrame>
    </p:spTree>
    <p:extLst>
      <p:ext uri="{BB962C8B-B14F-4D97-AF65-F5344CB8AC3E}">
        <p14:creationId xmlns:p14="http://schemas.microsoft.com/office/powerpoint/2010/main" val="354955615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298901" y="1151911"/>
            <a:ext cx="8534400" cy="4708981"/>
          </a:xfrm>
          <a:noFill/>
        </p:spPr>
        <p:txBody>
          <a:bodyPr wrap="square" rtlCol="0">
            <a:spAutoFit/>
          </a:bodyPr>
          <a:lstStyle/>
          <a:p>
            <a:pPr marL="0" indent="0" eaLnBrk="0" hangingPunct="0">
              <a:lnSpc>
                <a:spcPct val="100000"/>
              </a:lnSpc>
              <a:spcBef>
                <a:spcPts val="600"/>
              </a:spcBef>
              <a:spcAft>
                <a:spcPts val="600"/>
              </a:spcAft>
              <a:buNone/>
            </a:pPr>
            <a:r>
              <a:rPr lang="en-US" sz="2000" b="1" kern="0" dirty="0">
                <a:latin typeface="Arial" panose="020B0604020202020204" pitchFamily="34" charset="0"/>
                <a:cs typeface="Arial" panose="020B0604020202020204" pitchFamily="34" charset="0"/>
              </a:rPr>
              <a:t>SBIR Program goals: </a:t>
            </a:r>
          </a:p>
          <a:p>
            <a:pPr marL="457200" lvl="1">
              <a:lnSpc>
                <a:spcPct val="100000"/>
              </a:lnSpc>
              <a:spcBef>
                <a:spcPts val="600"/>
              </a:spcBef>
              <a:spcAft>
                <a:spcPts val="600"/>
              </a:spcAft>
            </a:pPr>
            <a:r>
              <a:rPr lang="en-US" sz="1800" dirty="0">
                <a:latin typeface="Arial" panose="020B0604020202020204" pitchFamily="34" charset="0"/>
                <a:cs typeface="Arial" panose="020B0604020202020204" pitchFamily="34" charset="0"/>
              </a:rPr>
              <a:t>Stimulate technological innovation</a:t>
            </a:r>
          </a:p>
          <a:p>
            <a:pPr marL="457200" lvl="1">
              <a:lnSpc>
                <a:spcPct val="100000"/>
              </a:lnSpc>
              <a:spcBef>
                <a:spcPts val="600"/>
              </a:spcBef>
              <a:spcAft>
                <a:spcPts val="600"/>
              </a:spcAft>
            </a:pPr>
            <a:r>
              <a:rPr lang="en-US" sz="1800" dirty="0">
                <a:latin typeface="Arial" panose="020B0604020202020204" pitchFamily="34" charset="0"/>
                <a:cs typeface="Arial" panose="020B0604020202020204" pitchFamily="34" charset="0"/>
              </a:rPr>
              <a:t>Foster participation by socially and economically disadvantaged firms in technological innovation </a:t>
            </a:r>
          </a:p>
          <a:p>
            <a:pPr marL="457200" lvl="1">
              <a:lnSpc>
                <a:spcPct val="100000"/>
              </a:lnSpc>
              <a:spcBef>
                <a:spcPts val="600"/>
              </a:spcBef>
              <a:spcAft>
                <a:spcPts val="600"/>
              </a:spcAft>
            </a:pPr>
            <a:r>
              <a:rPr lang="en-US" sz="1800" dirty="0">
                <a:latin typeface="Arial" panose="020B0604020202020204" pitchFamily="34" charset="0"/>
                <a:cs typeface="Arial" panose="020B0604020202020204" pitchFamily="34" charset="0"/>
              </a:rPr>
              <a:t>Increase small business participation in federally funded Research and Development </a:t>
            </a:r>
          </a:p>
          <a:p>
            <a:pPr marL="457200" lvl="1">
              <a:lnSpc>
                <a:spcPct val="100000"/>
              </a:lnSpc>
              <a:spcBef>
                <a:spcPts val="600"/>
              </a:spcBef>
              <a:spcAft>
                <a:spcPts val="600"/>
              </a:spcAft>
            </a:pPr>
            <a:r>
              <a:rPr lang="en-US" sz="1800" dirty="0">
                <a:latin typeface="Arial" panose="020B0604020202020204" pitchFamily="34" charset="0"/>
                <a:cs typeface="Arial" panose="020B0604020202020204" pitchFamily="34" charset="0"/>
              </a:rPr>
              <a:t>Increase private sector commercialization of federal R&amp;D </a:t>
            </a:r>
            <a:br>
              <a:rPr lang="en-US" sz="1800" dirty="0">
                <a:latin typeface="Arial" panose="020B0604020202020204" pitchFamily="34" charset="0"/>
                <a:cs typeface="Arial" panose="020B0604020202020204" pitchFamily="34" charset="0"/>
              </a:rPr>
            </a:br>
            <a:endParaRPr lang="en-US" sz="1800" dirty="0">
              <a:latin typeface="Arial" panose="020B0604020202020204" pitchFamily="34" charset="0"/>
              <a:cs typeface="Arial" panose="020B0604020202020204" pitchFamily="34" charset="0"/>
            </a:endParaRPr>
          </a:p>
          <a:p>
            <a:pPr marL="45720" indent="0">
              <a:lnSpc>
                <a:spcPct val="100000"/>
              </a:lnSpc>
              <a:spcBef>
                <a:spcPts val="600"/>
              </a:spcBef>
              <a:spcAft>
                <a:spcPts val="600"/>
              </a:spcAft>
              <a:buNone/>
            </a:pPr>
            <a:r>
              <a:rPr lang="en-US" sz="2000" b="1" dirty="0">
                <a:latin typeface="Arial" panose="020B0604020202020204" pitchFamily="34" charset="0"/>
                <a:cs typeface="Arial" panose="020B0604020202020204" pitchFamily="34" charset="0"/>
              </a:rPr>
              <a:t>STTR Program goals: </a:t>
            </a:r>
          </a:p>
          <a:p>
            <a:pPr marL="457200">
              <a:lnSpc>
                <a:spcPct val="100000"/>
              </a:lnSpc>
              <a:spcBef>
                <a:spcPts val="600"/>
              </a:spcBef>
              <a:spcAft>
                <a:spcPts val="600"/>
              </a:spcAft>
            </a:pPr>
            <a:r>
              <a:rPr lang="en-US" sz="1800" dirty="0">
                <a:latin typeface="Arial" panose="020B0604020202020204" pitchFamily="34" charset="0"/>
                <a:cs typeface="Arial" panose="020B0604020202020204" pitchFamily="34" charset="0"/>
              </a:rPr>
              <a:t>Create vehicles for moving ideas from research institutions to market </a:t>
            </a:r>
          </a:p>
          <a:p>
            <a:pPr marL="457200">
              <a:lnSpc>
                <a:spcPct val="100000"/>
              </a:lnSpc>
              <a:spcBef>
                <a:spcPts val="600"/>
              </a:spcBef>
              <a:spcAft>
                <a:spcPts val="600"/>
              </a:spcAft>
            </a:pPr>
            <a:r>
              <a:rPr lang="en-US" sz="1800" dirty="0">
                <a:latin typeface="Arial" panose="020B0604020202020204" pitchFamily="34" charset="0"/>
                <a:cs typeface="Arial" panose="020B0604020202020204" pitchFamily="34" charset="0"/>
              </a:rPr>
              <a:t>Enable researchers to pursue commercial application of technologies </a:t>
            </a:r>
          </a:p>
          <a:p>
            <a:pPr marL="457200">
              <a:lnSpc>
                <a:spcPct val="100000"/>
              </a:lnSpc>
              <a:spcBef>
                <a:spcPts val="600"/>
              </a:spcBef>
              <a:spcAft>
                <a:spcPts val="600"/>
              </a:spcAft>
            </a:pPr>
            <a:r>
              <a:rPr lang="en-US" sz="1800" dirty="0">
                <a:latin typeface="Arial" panose="020B0604020202020204" pitchFamily="34" charset="0"/>
                <a:cs typeface="Arial" panose="020B0604020202020204" pitchFamily="34" charset="0"/>
              </a:rPr>
              <a:t>Bridge funding gap between basic research and commercial product </a:t>
            </a:r>
          </a:p>
        </p:txBody>
      </p:sp>
      <p:sp>
        <p:nvSpPr>
          <p:cNvPr id="7" name="Title 3"/>
          <p:cNvSpPr txBox="1">
            <a:spLocks/>
          </p:cNvSpPr>
          <p:nvPr/>
        </p:nvSpPr>
        <p:spPr>
          <a:xfrm>
            <a:off x="1139800" y="237991"/>
            <a:ext cx="7318400" cy="609600"/>
          </a:xfrm>
          <a:prstGeom prst="rect">
            <a:avLst/>
          </a:prstGeom>
        </p:spPr>
        <p:txBody>
          <a:bodyPr anchor="ctr" anchorCtr="1"/>
          <a:lstStyle>
            <a:lvl1pPr algn="ctr" rtl="0" eaLnBrk="0" fontAlgn="base" hangingPunct="0">
              <a:spcBef>
                <a:spcPct val="0"/>
              </a:spcBef>
              <a:spcAft>
                <a:spcPct val="0"/>
              </a:spcAft>
              <a:defRPr sz="2400" b="1">
                <a:solidFill>
                  <a:schemeClr val="bg1"/>
                </a:solidFill>
                <a:latin typeface="+mj-lt"/>
                <a:ea typeface="+mj-ea"/>
                <a:cs typeface="+mj-cs"/>
              </a:defRPr>
            </a:lvl1pPr>
            <a:lvl2pPr algn="ctr" rtl="0" eaLnBrk="0" fontAlgn="base" hangingPunct="0">
              <a:spcBef>
                <a:spcPct val="0"/>
              </a:spcBef>
              <a:spcAft>
                <a:spcPct val="0"/>
              </a:spcAft>
              <a:defRPr sz="2400" b="1">
                <a:solidFill>
                  <a:srgbClr val="000099"/>
                </a:solidFill>
                <a:latin typeface="Arial" charset="0"/>
              </a:defRPr>
            </a:lvl2pPr>
            <a:lvl3pPr algn="ctr" rtl="0" eaLnBrk="0" fontAlgn="base" hangingPunct="0">
              <a:spcBef>
                <a:spcPct val="0"/>
              </a:spcBef>
              <a:spcAft>
                <a:spcPct val="0"/>
              </a:spcAft>
              <a:defRPr sz="2400" b="1">
                <a:solidFill>
                  <a:srgbClr val="000099"/>
                </a:solidFill>
                <a:latin typeface="Arial" charset="0"/>
              </a:defRPr>
            </a:lvl3pPr>
            <a:lvl4pPr algn="ctr" rtl="0" eaLnBrk="0" fontAlgn="base" hangingPunct="0">
              <a:spcBef>
                <a:spcPct val="0"/>
              </a:spcBef>
              <a:spcAft>
                <a:spcPct val="0"/>
              </a:spcAft>
              <a:defRPr sz="2400" b="1">
                <a:solidFill>
                  <a:srgbClr val="000099"/>
                </a:solidFill>
                <a:latin typeface="Arial" charset="0"/>
              </a:defRPr>
            </a:lvl4pPr>
            <a:lvl5pPr algn="ctr" rtl="0" eaLnBrk="0" fontAlgn="base" hangingPunct="0">
              <a:spcBef>
                <a:spcPct val="0"/>
              </a:spcBef>
              <a:spcAft>
                <a:spcPct val="0"/>
              </a:spcAft>
              <a:defRPr sz="2400" b="1">
                <a:solidFill>
                  <a:srgbClr val="000099"/>
                </a:solidFill>
                <a:latin typeface="Arial" charset="0"/>
              </a:defRPr>
            </a:lvl5pPr>
            <a:lvl6pPr marL="457200" algn="ctr" rtl="0" fontAlgn="base">
              <a:spcBef>
                <a:spcPct val="0"/>
              </a:spcBef>
              <a:spcAft>
                <a:spcPct val="0"/>
              </a:spcAft>
              <a:defRPr sz="2400" b="1">
                <a:solidFill>
                  <a:srgbClr val="000099"/>
                </a:solidFill>
                <a:latin typeface="Arial" charset="0"/>
              </a:defRPr>
            </a:lvl6pPr>
            <a:lvl7pPr marL="914400" algn="ctr" rtl="0" fontAlgn="base">
              <a:spcBef>
                <a:spcPct val="0"/>
              </a:spcBef>
              <a:spcAft>
                <a:spcPct val="0"/>
              </a:spcAft>
              <a:defRPr sz="2400" b="1">
                <a:solidFill>
                  <a:srgbClr val="000099"/>
                </a:solidFill>
                <a:latin typeface="Arial" charset="0"/>
              </a:defRPr>
            </a:lvl7pPr>
            <a:lvl8pPr marL="1371600" algn="ctr" rtl="0" fontAlgn="base">
              <a:spcBef>
                <a:spcPct val="0"/>
              </a:spcBef>
              <a:spcAft>
                <a:spcPct val="0"/>
              </a:spcAft>
              <a:defRPr sz="2400" b="1">
                <a:solidFill>
                  <a:srgbClr val="000099"/>
                </a:solidFill>
                <a:latin typeface="Arial" charset="0"/>
              </a:defRPr>
            </a:lvl8pPr>
            <a:lvl9pPr marL="1828800" algn="ctr" rtl="0" fontAlgn="base">
              <a:spcBef>
                <a:spcPct val="0"/>
              </a:spcBef>
              <a:spcAft>
                <a:spcPct val="0"/>
              </a:spcAft>
              <a:defRPr sz="2400" b="1">
                <a:solidFill>
                  <a:srgbClr val="000099"/>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dirty="0">
                <a:ln>
                  <a:noFill/>
                </a:ln>
                <a:solidFill>
                  <a:srgbClr val="002060"/>
                </a:solidFill>
                <a:effectLst/>
                <a:uLnTx/>
                <a:uFillTx/>
                <a:latin typeface="Arial" panose="020B0604020202020204" pitchFamily="34" charset="0"/>
                <a:ea typeface="+mj-ea"/>
                <a:cs typeface="Arial" panose="020B0604020202020204" pitchFamily="34" charset="0"/>
              </a:rPr>
              <a:t>SBIR/STTR Program Goals</a:t>
            </a:r>
          </a:p>
        </p:txBody>
      </p:sp>
      <p:sp>
        <p:nvSpPr>
          <p:cNvPr id="11" name="Slide Number Placeholder 1"/>
          <p:cNvSpPr txBox="1">
            <a:spLocks/>
          </p:cNvSpPr>
          <p:nvPr/>
        </p:nvSpPr>
        <p:spPr bwMode="auto">
          <a:xfrm>
            <a:off x="8747125" y="6634163"/>
            <a:ext cx="396875" cy="223837"/>
          </a:xfrm>
          <a:prstGeom prst="rect">
            <a:avLst/>
          </a:prstGeom>
          <a:noFill/>
          <a:ln w="9525">
            <a:noFill/>
            <a:miter lim="800000"/>
            <a:headEnd/>
            <a:tailEnd/>
          </a:ln>
        </p:spPr>
        <p:txBody>
          <a:bodyPr vert="horz" wrap="square" lIns="91399" tIns="45700" rIns="91399" bIns="45700" numCol="1" anchor="t" anchorCtr="0" compatLnSpc="1">
            <a:prstTxWarp prst="textNoShape">
              <a:avLst/>
            </a:prstTxWarp>
            <a:noAutofit/>
          </a:bodyPr>
          <a:lstStyle>
            <a:lvl1pPr marL="0" indent="0" algn="ctr" rtl="0" eaLnBrk="0" fontAlgn="base" hangingPunct="0">
              <a:spcBef>
                <a:spcPct val="20000"/>
              </a:spcBef>
              <a:spcAft>
                <a:spcPct val="0"/>
              </a:spcAft>
              <a:buNone/>
              <a:defRPr sz="900">
                <a:solidFill>
                  <a:schemeClr val="bg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har char="–"/>
              <a:defRPr sz="1800">
                <a:solidFill>
                  <a:schemeClr val="tx1"/>
                </a:solidFill>
                <a:latin typeface="+mn-lt"/>
              </a:defRPr>
            </a:lvl2pPr>
            <a:lvl3pPr marL="1141413" indent="-227013"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5813" indent="-227013" algn="l" rtl="0" eaLnBrk="0" fontAlgn="base" hangingPunct="0">
              <a:spcBef>
                <a:spcPct val="20000"/>
              </a:spcBef>
              <a:spcAft>
                <a:spcPct val="0"/>
              </a:spcAft>
              <a:buChar char="»"/>
              <a:defRPr sz="1200">
                <a:solidFill>
                  <a:schemeClr val="tx1"/>
                </a:solidFill>
                <a:latin typeface="+mn-lt"/>
              </a:defRPr>
            </a:lvl5pPr>
            <a:lvl6pPr marL="2513013" indent="-227013" algn="l" rtl="0" fontAlgn="base">
              <a:spcBef>
                <a:spcPct val="20000"/>
              </a:spcBef>
              <a:spcAft>
                <a:spcPct val="0"/>
              </a:spcAft>
              <a:buChar char="»"/>
              <a:defRPr sz="1400">
                <a:solidFill>
                  <a:schemeClr val="tx1"/>
                </a:solidFill>
                <a:latin typeface="+mn-lt"/>
              </a:defRPr>
            </a:lvl6pPr>
            <a:lvl7pPr marL="2970213" indent="-227013" algn="l" rtl="0" fontAlgn="base">
              <a:spcBef>
                <a:spcPct val="20000"/>
              </a:spcBef>
              <a:spcAft>
                <a:spcPct val="0"/>
              </a:spcAft>
              <a:buChar char="»"/>
              <a:defRPr sz="1400">
                <a:solidFill>
                  <a:schemeClr val="tx1"/>
                </a:solidFill>
                <a:latin typeface="+mn-lt"/>
              </a:defRPr>
            </a:lvl7pPr>
            <a:lvl8pPr marL="3427413" indent="-227013" algn="l" rtl="0" fontAlgn="base">
              <a:spcBef>
                <a:spcPct val="20000"/>
              </a:spcBef>
              <a:spcAft>
                <a:spcPct val="0"/>
              </a:spcAft>
              <a:buChar char="»"/>
              <a:defRPr sz="1400">
                <a:solidFill>
                  <a:schemeClr val="tx1"/>
                </a:solidFill>
                <a:latin typeface="+mn-lt"/>
              </a:defRPr>
            </a:lvl8pPr>
            <a:lvl9pPr marL="3884613" indent="-227013" algn="l" rtl="0" fontAlgn="base">
              <a:spcBef>
                <a:spcPct val="20000"/>
              </a:spcBef>
              <a:spcAft>
                <a:spcPct val="0"/>
              </a:spcAft>
              <a:buChar char="»"/>
              <a:defRPr sz="1400">
                <a:solidFill>
                  <a:schemeClr val="tx1"/>
                </a:solidFill>
                <a:latin typeface="+mn-lt"/>
              </a:defRPr>
            </a:lvl9pPr>
          </a:lstStyle>
          <a:p>
            <a:pPr>
              <a:defRPr/>
            </a:pPr>
            <a:fld id="{E3007D63-7196-4CC3-B12C-8B6529729D5D}" type="slidenum">
              <a:rPr lang="en-US" kern="0" smtClean="0">
                <a:solidFill>
                  <a:schemeClr val="tx1"/>
                </a:solidFill>
              </a:rPr>
              <a:pPr>
                <a:defRPr/>
              </a:pPr>
              <a:t>3</a:t>
            </a:fld>
            <a:endParaRPr lang="en-US" kern="0" dirty="0">
              <a:solidFill>
                <a:schemeClr val="tx1"/>
              </a:solidFill>
            </a:endParaRPr>
          </a:p>
        </p:txBody>
      </p:sp>
      <p:sp>
        <p:nvSpPr>
          <p:cNvPr id="12" name="Footer Placeholder 5"/>
          <p:cNvSpPr txBox="1">
            <a:spLocks/>
          </p:cNvSpPr>
          <p:nvPr/>
        </p:nvSpPr>
        <p:spPr>
          <a:xfrm>
            <a:off x="2596717" y="6644883"/>
            <a:ext cx="3962006" cy="244474"/>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r>
              <a:rPr lang="en-US" sz="800" dirty="0">
                <a:solidFill>
                  <a:schemeClr val="bg1">
                    <a:lumMod val="50000"/>
                    <a:lumOff val="50000"/>
                  </a:schemeClr>
                </a:solidFill>
                <a:cs typeface="Times New Roman" pitchFamily="18" charset="0"/>
              </a:rPr>
              <a:t>DISTRIBUTION STATEMENT A. Approved for public release; distribution unlimited</a:t>
            </a:r>
            <a:endParaRPr lang="en-US" sz="1000" dirty="0">
              <a:solidFill>
                <a:srgbClr val="000000"/>
              </a:solidFill>
              <a:cs typeface="Times New Roman" pitchFamily="18" charset="0"/>
            </a:endParaRPr>
          </a:p>
        </p:txBody>
      </p:sp>
    </p:spTree>
    <p:custDataLst>
      <p:tags r:id="rId1"/>
    </p:custDataLst>
    <p:extLst>
      <p:ext uri="{BB962C8B-B14F-4D97-AF65-F5344CB8AC3E}">
        <p14:creationId xmlns:p14="http://schemas.microsoft.com/office/powerpoint/2010/main" val="935156619"/>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fade">
                                      <p:cBhvr>
                                        <p:cTn id="7" dur="750"/>
                                        <p:tgtEl>
                                          <p:spTgt spid="5">
                                            <p:txEl>
                                              <p:pRg st="0" end="0"/>
                                            </p:txEl>
                                          </p:spTgt>
                                        </p:tgtEl>
                                      </p:cBhvr>
                                    </p:animEffect>
                                    <p:anim calcmode="lin" valueType="num">
                                      <p:cBhvr>
                                        <p:cTn id="8" dur="750" fill="hold"/>
                                        <p:tgtEl>
                                          <p:spTgt spid="5">
                                            <p:txEl>
                                              <p:pRg st="0" end="0"/>
                                            </p:txEl>
                                          </p:spTgt>
                                        </p:tgtEl>
                                        <p:attrNameLst>
                                          <p:attrName>ppt_x</p:attrName>
                                        </p:attrNameLst>
                                      </p:cBhvr>
                                      <p:tavLst>
                                        <p:tav tm="0">
                                          <p:val>
                                            <p:strVal val="#ppt_x"/>
                                          </p:val>
                                        </p:tav>
                                        <p:tav tm="100000">
                                          <p:val>
                                            <p:strVal val="#ppt_x"/>
                                          </p:val>
                                        </p:tav>
                                      </p:tavLst>
                                    </p:anim>
                                    <p:anim calcmode="lin" valueType="num">
                                      <p:cBhvr>
                                        <p:cTn id="9" dur="750" fill="hold"/>
                                        <p:tgtEl>
                                          <p:spTgt spid="5">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fade">
                                      <p:cBhvr>
                                        <p:cTn id="12" dur="750"/>
                                        <p:tgtEl>
                                          <p:spTgt spid="5">
                                            <p:txEl>
                                              <p:pRg st="1" end="1"/>
                                            </p:txEl>
                                          </p:spTgt>
                                        </p:tgtEl>
                                      </p:cBhvr>
                                    </p:animEffect>
                                    <p:anim calcmode="lin" valueType="num">
                                      <p:cBhvr>
                                        <p:cTn id="13" dur="750" fill="hold"/>
                                        <p:tgtEl>
                                          <p:spTgt spid="5">
                                            <p:txEl>
                                              <p:pRg st="1" end="1"/>
                                            </p:txEl>
                                          </p:spTgt>
                                        </p:tgtEl>
                                        <p:attrNameLst>
                                          <p:attrName>ppt_x</p:attrName>
                                        </p:attrNameLst>
                                      </p:cBhvr>
                                      <p:tavLst>
                                        <p:tav tm="0">
                                          <p:val>
                                            <p:strVal val="#ppt_x"/>
                                          </p:val>
                                        </p:tav>
                                        <p:tav tm="100000">
                                          <p:val>
                                            <p:strVal val="#ppt_x"/>
                                          </p:val>
                                        </p:tav>
                                      </p:tavLst>
                                    </p:anim>
                                    <p:anim calcmode="lin" valueType="num">
                                      <p:cBhvr>
                                        <p:cTn id="14" dur="750" fill="hold"/>
                                        <p:tgtEl>
                                          <p:spTgt spid="5">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fade">
                                      <p:cBhvr>
                                        <p:cTn id="17" dur="750"/>
                                        <p:tgtEl>
                                          <p:spTgt spid="5">
                                            <p:txEl>
                                              <p:pRg st="2" end="2"/>
                                            </p:txEl>
                                          </p:spTgt>
                                        </p:tgtEl>
                                      </p:cBhvr>
                                    </p:animEffect>
                                    <p:anim calcmode="lin" valueType="num">
                                      <p:cBhvr>
                                        <p:cTn id="18" dur="750" fill="hold"/>
                                        <p:tgtEl>
                                          <p:spTgt spid="5">
                                            <p:txEl>
                                              <p:pRg st="2" end="2"/>
                                            </p:txEl>
                                          </p:spTgt>
                                        </p:tgtEl>
                                        <p:attrNameLst>
                                          <p:attrName>ppt_x</p:attrName>
                                        </p:attrNameLst>
                                      </p:cBhvr>
                                      <p:tavLst>
                                        <p:tav tm="0">
                                          <p:val>
                                            <p:strVal val="#ppt_x"/>
                                          </p:val>
                                        </p:tav>
                                        <p:tav tm="100000">
                                          <p:val>
                                            <p:strVal val="#ppt_x"/>
                                          </p:val>
                                        </p:tav>
                                      </p:tavLst>
                                    </p:anim>
                                    <p:anim calcmode="lin" valueType="num">
                                      <p:cBhvr>
                                        <p:cTn id="19" dur="750" fill="hold"/>
                                        <p:tgtEl>
                                          <p:spTgt spid="5">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fade">
                                      <p:cBhvr>
                                        <p:cTn id="22" dur="750"/>
                                        <p:tgtEl>
                                          <p:spTgt spid="5">
                                            <p:txEl>
                                              <p:pRg st="3" end="3"/>
                                            </p:txEl>
                                          </p:spTgt>
                                        </p:tgtEl>
                                      </p:cBhvr>
                                    </p:animEffect>
                                    <p:anim calcmode="lin" valueType="num">
                                      <p:cBhvr>
                                        <p:cTn id="23" dur="750" fill="hold"/>
                                        <p:tgtEl>
                                          <p:spTgt spid="5">
                                            <p:txEl>
                                              <p:pRg st="3" end="3"/>
                                            </p:txEl>
                                          </p:spTgt>
                                        </p:tgtEl>
                                        <p:attrNameLst>
                                          <p:attrName>ppt_x</p:attrName>
                                        </p:attrNameLst>
                                      </p:cBhvr>
                                      <p:tavLst>
                                        <p:tav tm="0">
                                          <p:val>
                                            <p:strVal val="#ppt_x"/>
                                          </p:val>
                                        </p:tav>
                                        <p:tav tm="100000">
                                          <p:val>
                                            <p:strVal val="#ppt_x"/>
                                          </p:val>
                                        </p:tav>
                                      </p:tavLst>
                                    </p:anim>
                                    <p:anim calcmode="lin" valueType="num">
                                      <p:cBhvr>
                                        <p:cTn id="24" dur="750" fill="hold"/>
                                        <p:tgtEl>
                                          <p:spTgt spid="5">
                                            <p:txEl>
                                              <p:pRg st="3" end="3"/>
                                            </p:txEl>
                                          </p:spTgt>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5">
                                            <p:txEl>
                                              <p:pRg st="4" end="4"/>
                                            </p:txEl>
                                          </p:spTgt>
                                        </p:tgtEl>
                                        <p:attrNameLst>
                                          <p:attrName>style.visibility</p:attrName>
                                        </p:attrNameLst>
                                      </p:cBhvr>
                                      <p:to>
                                        <p:strVal val="visible"/>
                                      </p:to>
                                    </p:set>
                                    <p:animEffect transition="in" filter="fade">
                                      <p:cBhvr>
                                        <p:cTn id="27" dur="750"/>
                                        <p:tgtEl>
                                          <p:spTgt spid="5">
                                            <p:txEl>
                                              <p:pRg st="4" end="4"/>
                                            </p:txEl>
                                          </p:spTgt>
                                        </p:tgtEl>
                                      </p:cBhvr>
                                    </p:animEffect>
                                    <p:anim calcmode="lin" valueType="num">
                                      <p:cBhvr>
                                        <p:cTn id="28" dur="750" fill="hold"/>
                                        <p:tgtEl>
                                          <p:spTgt spid="5">
                                            <p:txEl>
                                              <p:pRg st="4" end="4"/>
                                            </p:txEl>
                                          </p:spTgt>
                                        </p:tgtEl>
                                        <p:attrNameLst>
                                          <p:attrName>ppt_x</p:attrName>
                                        </p:attrNameLst>
                                      </p:cBhvr>
                                      <p:tavLst>
                                        <p:tav tm="0">
                                          <p:val>
                                            <p:strVal val="#ppt_x"/>
                                          </p:val>
                                        </p:tav>
                                        <p:tav tm="100000">
                                          <p:val>
                                            <p:strVal val="#ppt_x"/>
                                          </p:val>
                                        </p:tav>
                                      </p:tavLst>
                                    </p:anim>
                                    <p:anim calcmode="lin" valueType="num">
                                      <p:cBhvr>
                                        <p:cTn id="29" dur="750" fill="hold"/>
                                        <p:tgtEl>
                                          <p:spTgt spid="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7" presetClass="entr" presetSubtype="0" fill="hold" grpId="0" nodeType="clickEffect">
                                  <p:stCondLst>
                                    <p:cond delay="0"/>
                                  </p:stCondLst>
                                  <p:childTnLst>
                                    <p:set>
                                      <p:cBhvr>
                                        <p:cTn id="33" dur="1" fill="hold">
                                          <p:stCondLst>
                                            <p:cond delay="0"/>
                                          </p:stCondLst>
                                        </p:cTn>
                                        <p:tgtEl>
                                          <p:spTgt spid="5">
                                            <p:txEl>
                                              <p:pRg st="5" end="5"/>
                                            </p:txEl>
                                          </p:spTgt>
                                        </p:tgtEl>
                                        <p:attrNameLst>
                                          <p:attrName>style.visibility</p:attrName>
                                        </p:attrNameLst>
                                      </p:cBhvr>
                                      <p:to>
                                        <p:strVal val="visible"/>
                                      </p:to>
                                    </p:set>
                                    <p:animEffect transition="in" filter="fade">
                                      <p:cBhvr>
                                        <p:cTn id="34" dur="750"/>
                                        <p:tgtEl>
                                          <p:spTgt spid="5">
                                            <p:txEl>
                                              <p:pRg st="5" end="5"/>
                                            </p:txEl>
                                          </p:spTgt>
                                        </p:tgtEl>
                                      </p:cBhvr>
                                    </p:animEffect>
                                    <p:anim calcmode="lin" valueType="num">
                                      <p:cBhvr>
                                        <p:cTn id="35" dur="750" fill="hold"/>
                                        <p:tgtEl>
                                          <p:spTgt spid="5">
                                            <p:txEl>
                                              <p:pRg st="5" end="5"/>
                                            </p:txEl>
                                          </p:spTgt>
                                        </p:tgtEl>
                                        <p:attrNameLst>
                                          <p:attrName>ppt_x</p:attrName>
                                        </p:attrNameLst>
                                      </p:cBhvr>
                                      <p:tavLst>
                                        <p:tav tm="0">
                                          <p:val>
                                            <p:strVal val="#ppt_x"/>
                                          </p:val>
                                        </p:tav>
                                        <p:tav tm="100000">
                                          <p:val>
                                            <p:strVal val="#ppt_x"/>
                                          </p:val>
                                        </p:tav>
                                      </p:tavLst>
                                    </p:anim>
                                    <p:anim calcmode="lin" valueType="num">
                                      <p:cBhvr>
                                        <p:cTn id="36" dur="750" fill="hold"/>
                                        <p:tgtEl>
                                          <p:spTgt spid="5">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47" presetClass="entr" presetSubtype="0" fill="hold" grpId="0" nodeType="clickEffect">
                                  <p:stCondLst>
                                    <p:cond delay="0"/>
                                  </p:stCondLst>
                                  <p:childTnLst>
                                    <p:set>
                                      <p:cBhvr>
                                        <p:cTn id="40" dur="1" fill="hold">
                                          <p:stCondLst>
                                            <p:cond delay="0"/>
                                          </p:stCondLst>
                                        </p:cTn>
                                        <p:tgtEl>
                                          <p:spTgt spid="5">
                                            <p:txEl>
                                              <p:pRg st="6" end="6"/>
                                            </p:txEl>
                                          </p:spTgt>
                                        </p:tgtEl>
                                        <p:attrNameLst>
                                          <p:attrName>style.visibility</p:attrName>
                                        </p:attrNameLst>
                                      </p:cBhvr>
                                      <p:to>
                                        <p:strVal val="visible"/>
                                      </p:to>
                                    </p:set>
                                    <p:animEffect transition="in" filter="fade">
                                      <p:cBhvr>
                                        <p:cTn id="41" dur="750"/>
                                        <p:tgtEl>
                                          <p:spTgt spid="5">
                                            <p:txEl>
                                              <p:pRg st="6" end="6"/>
                                            </p:txEl>
                                          </p:spTgt>
                                        </p:tgtEl>
                                      </p:cBhvr>
                                    </p:animEffect>
                                    <p:anim calcmode="lin" valueType="num">
                                      <p:cBhvr>
                                        <p:cTn id="42" dur="750" fill="hold"/>
                                        <p:tgtEl>
                                          <p:spTgt spid="5">
                                            <p:txEl>
                                              <p:pRg st="6" end="6"/>
                                            </p:txEl>
                                          </p:spTgt>
                                        </p:tgtEl>
                                        <p:attrNameLst>
                                          <p:attrName>ppt_x</p:attrName>
                                        </p:attrNameLst>
                                      </p:cBhvr>
                                      <p:tavLst>
                                        <p:tav tm="0">
                                          <p:val>
                                            <p:strVal val="#ppt_x"/>
                                          </p:val>
                                        </p:tav>
                                        <p:tav tm="100000">
                                          <p:val>
                                            <p:strVal val="#ppt_x"/>
                                          </p:val>
                                        </p:tav>
                                      </p:tavLst>
                                    </p:anim>
                                    <p:anim calcmode="lin" valueType="num">
                                      <p:cBhvr>
                                        <p:cTn id="43" dur="750" fill="hold"/>
                                        <p:tgtEl>
                                          <p:spTgt spid="5">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7" presetClass="entr" presetSubtype="0" fill="hold" grpId="0" nodeType="clickEffect">
                                  <p:stCondLst>
                                    <p:cond delay="0"/>
                                  </p:stCondLst>
                                  <p:childTnLst>
                                    <p:set>
                                      <p:cBhvr>
                                        <p:cTn id="47" dur="1" fill="hold">
                                          <p:stCondLst>
                                            <p:cond delay="0"/>
                                          </p:stCondLst>
                                        </p:cTn>
                                        <p:tgtEl>
                                          <p:spTgt spid="5">
                                            <p:txEl>
                                              <p:pRg st="7" end="7"/>
                                            </p:txEl>
                                          </p:spTgt>
                                        </p:tgtEl>
                                        <p:attrNameLst>
                                          <p:attrName>style.visibility</p:attrName>
                                        </p:attrNameLst>
                                      </p:cBhvr>
                                      <p:to>
                                        <p:strVal val="visible"/>
                                      </p:to>
                                    </p:set>
                                    <p:animEffect transition="in" filter="fade">
                                      <p:cBhvr>
                                        <p:cTn id="48" dur="750"/>
                                        <p:tgtEl>
                                          <p:spTgt spid="5">
                                            <p:txEl>
                                              <p:pRg st="7" end="7"/>
                                            </p:txEl>
                                          </p:spTgt>
                                        </p:tgtEl>
                                      </p:cBhvr>
                                    </p:animEffect>
                                    <p:anim calcmode="lin" valueType="num">
                                      <p:cBhvr>
                                        <p:cTn id="49" dur="750" fill="hold"/>
                                        <p:tgtEl>
                                          <p:spTgt spid="5">
                                            <p:txEl>
                                              <p:pRg st="7" end="7"/>
                                            </p:txEl>
                                          </p:spTgt>
                                        </p:tgtEl>
                                        <p:attrNameLst>
                                          <p:attrName>ppt_x</p:attrName>
                                        </p:attrNameLst>
                                      </p:cBhvr>
                                      <p:tavLst>
                                        <p:tav tm="0">
                                          <p:val>
                                            <p:strVal val="#ppt_x"/>
                                          </p:val>
                                        </p:tav>
                                        <p:tav tm="100000">
                                          <p:val>
                                            <p:strVal val="#ppt_x"/>
                                          </p:val>
                                        </p:tav>
                                      </p:tavLst>
                                    </p:anim>
                                    <p:anim calcmode="lin" valueType="num">
                                      <p:cBhvr>
                                        <p:cTn id="50" dur="750" fill="hold"/>
                                        <p:tgtEl>
                                          <p:spTgt spid="5">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47" presetClass="entr" presetSubtype="0" fill="hold" grpId="0" nodeType="clickEffect">
                                  <p:stCondLst>
                                    <p:cond delay="0"/>
                                  </p:stCondLst>
                                  <p:childTnLst>
                                    <p:set>
                                      <p:cBhvr>
                                        <p:cTn id="54" dur="1" fill="hold">
                                          <p:stCondLst>
                                            <p:cond delay="0"/>
                                          </p:stCondLst>
                                        </p:cTn>
                                        <p:tgtEl>
                                          <p:spTgt spid="5">
                                            <p:txEl>
                                              <p:pRg st="8" end="8"/>
                                            </p:txEl>
                                          </p:spTgt>
                                        </p:tgtEl>
                                        <p:attrNameLst>
                                          <p:attrName>style.visibility</p:attrName>
                                        </p:attrNameLst>
                                      </p:cBhvr>
                                      <p:to>
                                        <p:strVal val="visible"/>
                                      </p:to>
                                    </p:set>
                                    <p:animEffect transition="in" filter="fade">
                                      <p:cBhvr>
                                        <p:cTn id="55" dur="750"/>
                                        <p:tgtEl>
                                          <p:spTgt spid="5">
                                            <p:txEl>
                                              <p:pRg st="8" end="8"/>
                                            </p:txEl>
                                          </p:spTgt>
                                        </p:tgtEl>
                                      </p:cBhvr>
                                    </p:animEffect>
                                    <p:anim calcmode="lin" valueType="num">
                                      <p:cBhvr>
                                        <p:cTn id="56" dur="750" fill="hold"/>
                                        <p:tgtEl>
                                          <p:spTgt spid="5">
                                            <p:txEl>
                                              <p:pRg st="8" end="8"/>
                                            </p:txEl>
                                          </p:spTgt>
                                        </p:tgtEl>
                                        <p:attrNameLst>
                                          <p:attrName>ppt_x</p:attrName>
                                        </p:attrNameLst>
                                      </p:cBhvr>
                                      <p:tavLst>
                                        <p:tav tm="0">
                                          <p:val>
                                            <p:strVal val="#ppt_x"/>
                                          </p:val>
                                        </p:tav>
                                        <p:tav tm="100000">
                                          <p:val>
                                            <p:strVal val="#ppt_x"/>
                                          </p:val>
                                        </p:tav>
                                      </p:tavLst>
                                    </p:anim>
                                    <p:anim calcmode="lin" valueType="num">
                                      <p:cBhvr>
                                        <p:cTn id="57" dur="750" fill="hold"/>
                                        <p:tgtEl>
                                          <p:spTgt spid="5">
                                            <p:txEl>
                                              <p:pRg st="8" end="8"/>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Rectangle 47"/>
          <p:cNvSpPr/>
          <p:nvPr/>
        </p:nvSpPr>
        <p:spPr>
          <a:xfrm>
            <a:off x="6079287" y="3103621"/>
            <a:ext cx="3078119" cy="3173360"/>
          </a:xfrm>
          <a:prstGeom prst="rect">
            <a:avLst/>
          </a:prstGeom>
          <a:solidFill>
            <a:srgbClr val="C5D9F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p:cNvSpPr/>
          <p:nvPr/>
        </p:nvSpPr>
        <p:spPr>
          <a:xfrm>
            <a:off x="13406" y="3094007"/>
            <a:ext cx="6242878" cy="3182976"/>
          </a:xfrm>
          <a:prstGeom prst="rect">
            <a:avLst/>
          </a:prstGeom>
          <a:solidFill>
            <a:srgbClr val="C5D9F1"/>
          </a:solidFill>
          <a:ln>
            <a:noFill/>
          </a:ln>
          <a:effectLst>
            <a:softEdge rad="889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Title 3"/>
          <p:cNvSpPr txBox="1">
            <a:spLocks/>
          </p:cNvSpPr>
          <p:nvPr/>
        </p:nvSpPr>
        <p:spPr>
          <a:xfrm>
            <a:off x="1470020" y="177377"/>
            <a:ext cx="6208658" cy="609600"/>
          </a:xfrm>
          <a:prstGeom prst="rect">
            <a:avLst/>
          </a:prstGeom>
        </p:spPr>
        <p:txBody>
          <a:bodyPr/>
          <a:lstStyle>
            <a:lvl1pPr algn="ctr" rtl="0" eaLnBrk="0" fontAlgn="base" hangingPunct="0">
              <a:spcBef>
                <a:spcPct val="0"/>
              </a:spcBef>
              <a:spcAft>
                <a:spcPct val="0"/>
              </a:spcAft>
              <a:defRPr sz="2400" b="1">
                <a:solidFill>
                  <a:schemeClr val="bg1"/>
                </a:solidFill>
                <a:latin typeface="+mj-lt"/>
                <a:ea typeface="+mj-ea"/>
                <a:cs typeface="+mj-cs"/>
              </a:defRPr>
            </a:lvl1pPr>
            <a:lvl2pPr algn="ctr" rtl="0" eaLnBrk="0" fontAlgn="base" hangingPunct="0">
              <a:spcBef>
                <a:spcPct val="0"/>
              </a:spcBef>
              <a:spcAft>
                <a:spcPct val="0"/>
              </a:spcAft>
              <a:defRPr sz="2400" b="1">
                <a:solidFill>
                  <a:srgbClr val="000099"/>
                </a:solidFill>
                <a:latin typeface="Arial" charset="0"/>
              </a:defRPr>
            </a:lvl2pPr>
            <a:lvl3pPr algn="ctr" rtl="0" eaLnBrk="0" fontAlgn="base" hangingPunct="0">
              <a:spcBef>
                <a:spcPct val="0"/>
              </a:spcBef>
              <a:spcAft>
                <a:spcPct val="0"/>
              </a:spcAft>
              <a:defRPr sz="2400" b="1">
                <a:solidFill>
                  <a:srgbClr val="000099"/>
                </a:solidFill>
                <a:latin typeface="Arial" charset="0"/>
              </a:defRPr>
            </a:lvl3pPr>
            <a:lvl4pPr algn="ctr" rtl="0" eaLnBrk="0" fontAlgn="base" hangingPunct="0">
              <a:spcBef>
                <a:spcPct val="0"/>
              </a:spcBef>
              <a:spcAft>
                <a:spcPct val="0"/>
              </a:spcAft>
              <a:defRPr sz="2400" b="1">
                <a:solidFill>
                  <a:srgbClr val="000099"/>
                </a:solidFill>
                <a:latin typeface="Arial" charset="0"/>
              </a:defRPr>
            </a:lvl4pPr>
            <a:lvl5pPr algn="ctr" rtl="0" eaLnBrk="0" fontAlgn="base" hangingPunct="0">
              <a:spcBef>
                <a:spcPct val="0"/>
              </a:spcBef>
              <a:spcAft>
                <a:spcPct val="0"/>
              </a:spcAft>
              <a:defRPr sz="2400" b="1">
                <a:solidFill>
                  <a:srgbClr val="000099"/>
                </a:solidFill>
                <a:latin typeface="Arial" charset="0"/>
              </a:defRPr>
            </a:lvl5pPr>
            <a:lvl6pPr marL="457200" algn="ctr" rtl="0" fontAlgn="base">
              <a:spcBef>
                <a:spcPct val="0"/>
              </a:spcBef>
              <a:spcAft>
                <a:spcPct val="0"/>
              </a:spcAft>
              <a:defRPr sz="2400" b="1">
                <a:solidFill>
                  <a:srgbClr val="000099"/>
                </a:solidFill>
                <a:latin typeface="Arial" charset="0"/>
              </a:defRPr>
            </a:lvl6pPr>
            <a:lvl7pPr marL="914400" algn="ctr" rtl="0" fontAlgn="base">
              <a:spcBef>
                <a:spcPct val="0"/>
              </a:spcBef>
              <a:spcAft>
                <a:spcPct val="0"/>
              </a:spcAft>
              <a:defRPr sz="2400" b="1">
                <a:solidFill>
                  <a:srgbClr val="000099"/>
                </a:solidFill>
                <a:latin typeface="Arial" charset="0"/>
              </a:defRPr>
            </a:lvl7pPr>
            <a:lvl8pPr marL="1371600" algn="ctr" rtl="0" fontAlgn="base">
              <a:spcBef>
                <a:spcPct val="0"/>
              </a:spcBef>
              <a:spcAft>
                <a:spcPct val="0"/>
              </a:spcAft>
              <a:defRPr sz="2400" b="1">
                <a:solidFill>
                  <a:srgbClr val="000099"/>
                </a:solidFill>
                <a:latin typeface="Arial" charset="0"/>
              </a:defRPr>
            </a:lvl8pPr>
            <a:lvl9pPr marL="1828800" algn="ctr" rtl="0" fontAlgn="base">
              <a:spcBef>
                <a:spcPct val="0"/>
              </a:spcBef>
              <a:spcAft>
                <a:spcPct val="0"/>
              </a:spcAft>
              <a:defRPr sz="2400" b="1">
                <a:solidFill>
                  <a:srgbClr val="000099"/>
                </a:solidFill>
                <a:latin typeface="Arial" charset="0"/>
              </a:defRPr>
            </a:lvl9pPr>
          </a:lstStyle>
          <a:p>
            <a:r>
              <a:rPr lang="en-US" sz="2600" kern="0" dirty="0">
                <a:solidFill>
                  <a:srgbClr val="002060"/>
                </a:solidFill>
                <a:latin typeface="Arial" panose="020B0604020202020204" pitchFamily="34" charset="0"/>
                <a:cs typeface="Arial" panose="020B0604020202020204" pitchFamily="34" charset="0"/>
              </a:rPr>
              <a:t>SBIR/STTR – Three Phase Program</a:t>
            </a:r>
          </a:p>
        </p:txBody>
      </p:sp>
      <p:sp>
        <p:nvSpPr>
          <p:cNvPr id="50" name="Rectangle 1"/>
          <p:cNvSpPr>
            <a:spLocks/>
          </p:cNvSpPr>
          <p:nvPr/>
        </p:nvSpPr>
        <p:spPr bwMode="auto">
          <a:xfrm>
            <a:off x="0" y="992073"/>
            <a:ext cx="9127637" cy="2152853"/>
          </a:xfrm>
          <a:prstGeom prst="rect">
            <a:avLst/>
          </a:prstGeom>
          <a:solidFill>
            <a:schemeClr val="bg1">
              <a:lumMod val="50000"/>
              <a:alpha val="20000"/>
            </a:schemeClr>
          </a:solidFill>
          <a:ln w="25400" cap="flat">
            <a:noFill/>
            <a:round/>
            <a:headEnd type="none" w="med" len="med"/>
            <a:tailEnd type="none" w="med" len="med"/>
          </a:ln>
        </p:spPr>
        <p:txBody>
          <a:bodyPr lIns="0" tIns="0" rIns="0" bIns="0">
            <a:prstTxWarp prst="textNoShape">
              <a:avLst/>
            </a:prstTxWarp>
          </a:bodyPr>
          <a:lstStyle/>
          <a:p>
            <a:endParaRPr lang="en-US" dirty="0">
              <a:solidFill>
                <a:srgbClr val="173246"/>
              </a:solidFill>
            </a:endParaRPr>
          </a:p>
        </p:txBody>
      </p:sp>
      <p:sp>
        <p:nvSpPr>
          <p:cNvPr id="52" name="Rectangle 1"/>
          <p:cNvSpPr>
            <a:spLocks/>
          </p:cNvSpPr>
          <p:nvPr/>
        </p:nvSpPr>
        <p:spPr bwMode="auto">
          <a:xfrm>
            <a:off x="13406" y="2904041"/>
            <a:ext cx="9144001" cy="141539"/>
          </a:xfrm>
          <a:prstGeom prst="rect">
            <a:avLst/>
          </a:prstGeom>
          <a:solidFill>
            <a:srgbClr val="002060"/>
          </a:solidFill>
          <a:ln w="25400" cap="flat">
            <a:noFill/>
            <a:round/>
            <a:headEnd type="none" w="med" len="med"/>
            <a:tailEnd type="none" w="med" len="med"/>
          </a:ln>
        </p:spPr>
        <p:txBody>
          <a:bodyPr lIns="0" tIns="0" rIns="0" bIns="0">
            <a:prstTxWarp prst="textNoShape">
              <a:avLst/>
            </a:prstTxWarp>
          </a:bodyPr>
          <a:lstStyle/>
          <a:p>
            <a:endParaRPr lang="en-US" dirty="0"/>
          </a:p>
        </p:txBody>
      </p:sp>
      <p:sp>
        <p:nvSpPr>
          <p:cNvPr id="54" name="Oval 53"/>
          <p:cNvSpPr/>
          <p:nvPr/>
        </p:nvSpPr>
        <p:spPr bwMode="auto">
          <a:xfrm>
            <a:off x="789640" y="2269906"/>
            <a:ext cx="1516797" cy="1516797"/>
          </a:xfrm>
          <a:prstGeom prst="ellipse">
            <a:avLst/>
          </a:prstGeom>
          <a:solidFill>
            <a:schemeClr val="tx1"/>
          </a:solidFill>
          <a:ln w="254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4200" dirty="0">
              <a:solidFill>
                <a:srgbClr val="000000"/>
              </a:solidFill>
              <a:latin typeface="Gill Sans" pitchFamily="-112" charset="0"/>
              <a:ea typeface="Heiti SC Light" pitchFamily="-112" charset="-122"/>
              <a:cs typeface="Heiti SC Light" pitchFamily="-112" charset="-122"/>
              <a:sym typeface="Gill Sans" pitchFamily="-112" charset="0"/>
            </a:endParaRPr>
          </a:p>
        </p:txBody>
      </p:sp>
      <p:sp>
        <p:nvSpPr>
          <p:cNvPr id="56" name="Rectangle 5"/>
          <p:cNvSpPr>
            <a:spLocks/>
          </p:cNvSpPr>
          <p:nvPr/>
        </p:nvSpPr>
        <p:spPr bwMode="auto">
          <a:xfrm>
            <a:off x="-90263" y="3765003"/>
            <a:ext cx="3276600" cy="646331"/>
          </a:xfrm>
          <a:prstGeom prst="rect">
            <a:avLst/>
          </a:prstGeom>
          <a:noFill/>
          <a:ln w="12700">
            <a:noFill/>
            <a:miter lim="800000"/>
            <a:headEnd/>
            <a:tailEnd/>
          </a:ln>
        </p:spPr>
        <p:txBody>
          <a:bodyPr wrap="square" lIns="0" tIns="0" rIns="0" bIns="0" anchor="ctr">
            <a:prstTxWarp prst="textNoShape">
              <a:avLst/>
            </a:prstTxWarp>
            <a:spAutoFit/>
          </a:bodyPr>
          <a:lstStyle/>
          <a:p>
            <a:pPr algn="ctr"/>
            <a:r>
              <a:rPr lang="en-US" sz="1400" b="1" u="sng" dirty="0">
                <a:solidFill>
                  <a:schemeClr val="bg1"/>
                </a:solidFill>
                <a:latin typeface="Rockwell"/>
                <a:ea typeface="Proxima Nova Bold" pitchFamily="-102" charset="0"/>
                <a:cs typeface="Rockwell"/>
                <a:sym typeface="Proxima Nova Bold" pitchFamily="-102" charset="0"/>
              </a:rPr>
              <a:t>Phase I:</a:t>
            </a:r>
            <a:br>
              <a:rPr lang="en-US" sz="1400" b="1" dirty="0">
                <a:solidFill>
                  <a:schemeClr val="bg1"/>
                </a:solidFill>
                <a:latin typeface="Rockwell"/>
                <a:ea typeface="Proxima Nova Bold" pitchFamily="-102" charset="0"/>
                <a:cs typeface="Rockwell"/>
                <a:sym typeface="Proxima Nova Bold" pitchFamily="-102" charset="0"/>
              </a:rPr>
            </a:br>
            <a:r>
              <a:rPr lang="en-US" sz="1400" b="1" dirty="0">
                <a:solidFill>
                  <a:schemeClr val="bg1"/>
                </a:solidFill>
                <a:latin typeface="Rockwell"/>
                <a:ea typeface="Proxima Nova Bold" pitchFamily="-102" charset="0"/>
                <a:cs typeface="Rockwell"/>
                <a:sym typeface="Proxima Nova Bold" pitchFamily="-102" charset="0"/>
              </a:rPr>
              <a:t> Concept Development &amp; </a:t>
            </a:r>
            <a:br>
              <a:rPr lang="en-US" sz="1400" b="1" dirty="0">
                <a:solidFill>
                  <a:schemeClr val="bg1"/>
                </a:solidFill>
                <a:latin typeface="Rockwell"/>
                <a:ea typeface="Proxima Nova Bold" pitchFamily="-102" charset="0"/>
                <a:cs typeface="Rockwell"/>
                <a:sym typeface="Proxima Nova Bold" pitchFamily="-102" charset="0"/>
              </a:rPr>
            </a:br>
            <a:r>
              <a:rPr lang="en-US" sz="1400" b="1" dirty="0">
                <a:solidFill>
                  <a:schemeClr val="bg1"/>
                </a:solidFill>
                <a:latin typeface="Rockwell"/>
                <a:ea typeface="Proxima Nova Bold" pitchFamily="-102" charset="0"/>
                <a:cs typeface="Rockwell"/>
                <a:sym typeface="Proxima Nova Bold" pitchFamily="-102" charset="0"/>
              </a:rPr>
              <a:t>Feasibility Study</a:t>
            </a:r>
            <a:endParaRPr lang="en-US" sz="1200" dirty="0">
              <a:solidFill>
                <a:schemeClr val="bg1"/>
              </a:solidFill>
              <a:latin typeface="Rockwell"/>
              <a:cs typeface="Rockwell"/>
            </a:endParaRPr>
          </a:p>
        </p:txBody>
      </p:sp>
      <p:sp>
        <p:nvSpPr>
          <p:cNvPr id="57" name="Rectangle 6"/>
          <p:cNvSpPr>
            <a:spLocks/>
          </p:cNvSpPr>
          <p:nvPr/>
        </p:nvSpPr>
        <p:spPr bwMode="auto">
          <a:xfrm>
            <a:off x="2980019" y="3765003"/>
            <a:ext cx="3203444" cy="646331"/>
          </a:xfrm>
          <a:prstGeom prst="rect">
            <a:avLst/>
          </a:prstGeom>
          <a:noFill/>
          <a:ln w="12700">
            <a:noFill/>
            <a:miter lim="800000"/>
            <a:headEnd/>
            <a:tailEnd/>
          </a:ln>
        </p:spPr>
        <p:txBody>
          <a:bodyPr wrap="square" lIns="0" tIns="0" rIns="0" bIns="0" anchor="ctr">
            <a:prstTxWarp prst="textNoShape">
              <a:avLst/>
            </a:prstTxWarp>
            <a:spAutoFit/>
          </a:bodyPr>
          <a:lstStyle/>
          <a:p>
            <a:pPr algn="ctr"/>
            <a:r>
              <a:rPr lang="en-US" sz="1400" b="1" u="sng" dirty="0">
                <a:solidFill>
                  <a:schemeClr val="bg1"/>
                </a:solidFill>
                <a:latin typeface="Rockwell"/>
                <a:ea typeface="Proxima Nova Bold" pitchFamily="-102" charset="0"/>
                <a:cs typeface="Rockwell"/>
                <a:sym typeface="Proxima Nova Bold" pitchFamily="-102" charset="0"/>
              </a:rPr>
              <a:t>Phase II: </a:t>
            </a:r>
            <a:br>
              <a:rPr lang="en-US" sz="1400" b="1" dirty="0">
                <a:solidFill>
                  <a:schemeClr val="bg1"/>
                </a:solidFill>
                <a:latin typeface="Rockwell"/>
                <a:ea typeface="Proxima Nova Bold" pitchFamily="-102" charset="0"/>
                <a:cs typeface="Rockwell"/>
                <a:sym typeface="Proxima Nova Bold" pitchFamily="-102" charset="0"/>
              </a:rPr>
            </a:br>
            <a:r>
              <a:rPr lang="en-US" sz="1400" b="1" dirty="0">
                <a:solidFill>
                  <a:schemeClr val="bg1"/>
                </a:solidFill>
                <a:latin typeface="Rockwell"/>
                <a:ea typeface="Proxima Nova Bold" pitchFamily="-102" charset="0"/>
                <a:cs typeface="Rockwell"/>
                <a:sym typeface="Proxima Nova Bold" pitchFamily="-102" charset="0"/>
              </a:rPr>
              <a:t>Full Research, </a:t>
            </a:r>
            <a:br>
              <a:rPr lang="en-US" sz="1400" b="1" dirty="0">
                <a:solidFill>
                  <a:schemeClr val="bg1"/>
                </a:solidFill>
                <a:latin typeface="Rockwell"/>
                <a:ea typeface="Proxima Nova Bold" pitchFamily="-102" charset="0"/>
                <a:cs typeface="Rockwell"/>
                <a:sym typeface="Proxima Nova Bold" pitchFamily="-102" charset="0"/>
              </a:rPr>
            </a:br>
            <a:r>
              <a:rPr lang="en-US" sz="1400" b="1" dirty="0">
                <a:solidFill>
                  <a:schemeClr val="bg1"/>
                </a:solidFill>
                <a:latin typeface="Rockwell"/>
                <a:ea typeface="Proxima Nova Bold" pitchFamily="-102" charset="0"/>
                <a:cs typeface="Rockwell"/>
                <a:sym typeface="Proxima Nova Bold" pitchFamily="-102" charset="0"/>
              </a:rPr>
              <a:t>R&amp;D to Prototype</a:t>
            </a:r>
            <a:endParaRPr lang="en-US" sz="1400" b="1" dirty="0">
              <a:solidFill>
                <a:schemeClr val="bg1"/>
              </a:solidFill>
              <a:latin typeface="Rockwell"/>
              <a:ea typeface="Proxima Nova Regular" pitchFamily="-102" charset="0"/>
              <a:cs typeface="Rockwell"/>
              <a:sym typeface="Proxima Nova Regular" pitchFamily="-102" charset="0"/>
            </a:endParaRPr>
          </a:p>
        </p:txBody>
      </p:sp>
      <p:sp>
        <p:nvSpPr>
          <p:cNvPr id="58" name="Rectangle 7"/>
          <p:cNvSpPr>
            <a:spLocks/>
          </p:cNvSpPr>
          <p:nvPr/>
        </p:nvSpPr>
        <p:spPr bwMode="auto">
          <a:xfrm>
            <a:off x="6277673" y="3782558"/>
            <a:ext cx="2768600" cy="430887"/>
          </a:xfrm>
          <a:prstGeom prst="rect">
            <a:avLst/>
          </a:prstGeom>
          <a:noFill/>
          <a:ln w="12700">
            <a:noFill/>
            <a:miter lim="800000"/>
            <a:headEnd/>
            <a:tailEnd/>
          </a:ln>
        </p:spPr>
        <p:txBody>
          <a:bodyPr wrap="square" lIns="0" tIns="0" rIns="0" bIns="0" anchor="ctr">
            <a:prstTxWarp prst="textNoShape">
              <a:avLst/>
            </a:prstTxWarp>
            <a:spAutoFit/>
          </a:bodyPr>
          <a:lstStyle/>
          <a:p>
            <a:pPr algn="ctr"/>
            <a:r>
              <a:rPr lang="en-US" sz="1400" b="1" u="sng" dirty="0">
                <a:solidFill>
                  <a:schemeClr val="bg1"/>
                </a:solidFill>
                <a:latin typeface="Rockwell"/>
                <a:ea typeface="Proxima Nova Bold" pitchFamily="-102" charset="0"/>
                <a:cs typeface="Rockwell"/>
                <a:sym typeface="Proxima Nova Bold" pitchFamily="-102" charset="0"/>
              </a:rPr>
              <a:t>Phase III: </a:t>
            </a:r>
            <a:br>
              <a:rPr lang="en-US" sz="1400" b="1" dirty="0">
                <a:solidFill>
                  <a:schemeClr val="bg1"/>
                </a:solidFill>
                <a:latin typeface="Rockwell"/>
                <a:ea typeface="Proxima Nova Bold" pitchFamily="-102" charset="0"/>
                <a:cs typeface="Rockwell"/>
                <a:sym typeface="Proxima Nova Bold" pitchFamily="-102" charset="0"/>
              </a:rPr>
            </a:br>
            <a:r>
              <a:rPr lang="en-US" sz="1400" b="1" dirty="0">
                <a:solidFill>
                  <a:schemeClr val="bg1"/>
                </a:solidFill>
                <a:latin typeface="Rockwell"/>
                <a:ea typeface="Proxima Nova Bold" pitchFamily="-102" charset="0"/>
                <a:cs typeface="Rockwell"/>
                <a:sym typeface="Proxima Nova Bold" pitchFamily="-102" charset="0"/>
              </a:rPr>
              <a:t>Commercialization</a:t>
            </a:r>
            <a:endParaRPr lang="en-US" sz="1400" b="1" dirty="0">
              <a:solidFill>
                <a:schemeClr val="bg1"/>
              </a:solidFill>
              <a:latin typeface="Rockwell"/>
              <a:ea typeface="Proxima Nova Regular" pitchFamily="-102" charset="0"/>
              <a:cs typeface="Rockwell"/>
              <a:sym typeface="Proxima Nova Regular" pitchFamily="-102" charset="0"/>
            </a:endParaRPr>
          </a:p>
        </p:txBody>
      </p:sp>
      <p:sp>
        <p:nvSpPr>
          <p:cNvPr id="59" name="Rectangle 58"/>
          <p:cNvSpPr/>
          <p:nvPr/>
        </p:nvSpPr>
        <p:spPr>
          <a:xfrm>
            <a:off x="78547" y="4455244"/>
            <a:ext cx="3042663" cy="646331"/>
          </a:xfrm>
          <a:prstGeom prst="rect">
            <a:avLst/>
          </a:prstGeom>
        </p:spPr>
        <p:txBody>
          <a:bodyPr wrap="square">
            <a:spAutoFit/>
          </a:bodyPr>
          <a:lstStyle/>
          <a:p>
            <a:pPr marL="171450" indent="-171450">
              <a:buFont typeface="Arial" panose="020B0604020202020204" pitchFamily="34" charset="0"/>
              <a:buChar char="•"/>
            </a:pPr>
            <a:r>
              <a:rPr lang="en-US" sz="1200" b="1">
                <a:solidFill>
                  <a:schemeClr val="bg1"/>
                </a:solidFill>
                <a:latin typeface="Rockwell" panose="02060603020205020403" pitchFamily="18" charset="0"/>
              </a:rPr>
              <a:t>$240K </a:t>
            </a:r>
            <a:r>
              <a:rPr lang="en-US" sz="1200" b="1" dirty="0">
                <a:solidFill>
                  <a:schemeClr val="bg1"/>
                </a:solidFill>
                <a:latin typeface="Rockwell" panose="02060603020205020403" pitchFamily="18" charset="0"/>
              </a:rPr>
              <a:t>Contract </a:t>
            </a:r>
            <a:r>
              <a:rPr lang="en-US" sz="1200" b="1" dirty="0">
                <a:solidFill>
                  <a:srgbClr val="00B050"/>
                </a:solidFill>
                <a:latin typeface="Rockwell" panose="02060603020205020403" pitchFamily="18" charset="0"/>
              </a:rPr>
              <a:t>(SBIR/STTR Funds)</a:t>
            </a:r>
          </a:p>
          <a:p>
            <a:pPr marL="628650" lvl="1" indent="-171450">
              <a:buFont typeface="Arial" panose="020B0604020202020204" pitchFamily="34" charset="0"/>
              <a:buChar char="•"/>
            </a:pPr>
            <a:r>
              <a:rPr lang="en-US" sz="1200" dirty="0">
                <a:solidFill>
                  <a:schemeClr val="bg1"/>
                </a:solidFill>
                <a:latin typeface="Rockwell" panose="02060603020205020403" pitchFamily="18" charset="0"/>
              </a:rPr>
              <a:t>$140K base - 6 months</a:t>
            </a:r>
          </a:p>
          <a:p>
            <a:pPr marL="628650" lvl="1" indent="-171450">
              <a:buFont typeface="Arial" panose="020B0604020202020204" pitchFamily="34" charset="0"/>
              <a:buChar char="•"/>
            </a:pPr>
            <a:r>
              <a:rPr lang="en-US" sz="1200" dirty="0">
                <a:solidFill>
                  <a:schemeClr val="bg1"/>
                </a:solidFill>
                <a:latin typeface="Rockwell" panose="02060603020205020403" pitchFamily="18" charset="0"/>
              </a:rPr>
              <a:t>$100K option - 6 months</a:t>
            </a:r>
          </a:p>
        </p:txBody>
      </p:sp>
      <p:sp>
        <p:nvSpPr>
          <p:cNvPr id="60" name="Rectangle 59"/>
          <p:cNvSpPr/>
          <p:nvPr/>
        </p:nvSpPr>
        <p:spPr>
          <a:xfrm>
            <a:off x="3040250" y="4455244"/>
            <a:ext cx="3383911" cy="1200329"/>
          </a:xfrm>
          <a:prstGeom prst="rect">
            <a:avLst/>
          </a:prstGeom>
        </p:spPr>
        <p:txBody>
          <a:bodyPr wrap="square">
            <a:spAutoFit/>
          </a:bodyPr>
          <a:lstStyle/>
          <a:p>
            <a:pPr marL="171450" indent="-171450">
              <a:buFont typeface="Arial" panose="020B0604020202020204" pitchFamily="34" charset="0"/>
              <a:buChar char="•"/>
            </a:pPr>
            <a:r>
              <a:rPr lang="en-US" sz="1200" b="1" dirty="0">
                <a:solidFill>
                  <a:schemeClr val="bg1"/>
                </a:solidFill>
                <a:latin typeface="Rockwell" panose="02060603020205020403" pitchFamily="18" charset="0"/>
              </a:rPr>
              <a:t>$2M Contract </a:t>
            </a:r>
            <a:r>
              <a:rPr lang="en-US" sz="1200" b="1" dirty="0">
                <a:solidFill>
                  <a:srgbClr val="00B050"/>
                </a:solidFill>
                <a:latin typeface="Rockwell" panose="02060603020205020403" pitchFamily="18" charset="0"/>
              </a:rPr>
              <a:t>(SBIR/STTR Funds)</a:t>
            </a:r>
          </a:p>
          <a:p>
            <a:pPr marL="628650" lvl="1" indent="-171450">
              <a:buFont typeface="Arial" panose="020B0604020202020204" pitchFamily="34" charset="0"/>
              <a:buChar char="•"/>
            </a:pPr>
            <a:r>
              <a:rPr lang="en-US" sz="1200" dirty="0">
                <a:solidFill>
                  <a:schemeClr val="bg1"/>
                </a:solidFill>
                <a:latin typeface="Rockwell" panose="02060603020205020403" pitchFamily="18" charset="0"/>
              </a:rPr>
              <a:t>$700K base – 12 months </a:t>
            </a:r>
          </a:p>
          <a:p>
            <a:pPr marL="628650" lvl="1" indent="-171450">
              <a:buFont typeface="Arial" panose="020B0604020202020204" pitchFamily="34" charset="0"/>
              <a:buChar char="•"/>
            </a:pPr>
            <a:r>
              <a:rPr lang="en-US" sz="1200" dirty="0">
                <a:solidFill>
                  <a:schemeClr val="bg1"/>
                </a:solidFill>
                <a:latin typeface="Rockwell" panose="02060603020205020403" pitchFamily="18" charset="0"/>
              </a:rPr>
              <a:t>$650K option – 12 months </a:t>
            </a:r>
          </a:p>
          <a:p>
            <a:pPr marL="628650" lvl="1" indent="-171450">
              <a:buFont typeface="Arial" panose="020B0604020202020204" pitchFamily="34" charset="0"/>
              <a:buChar char="•"/>
            </a:pPr>
            <a:r>
              <a:rPr lang="en-US" sz="1200" dirty="0">
                <a:solidFill>
                  <a:schemeClr val="bg1"/>
                </a:solidFill>
                <a:latin typeface="Rockwell" panose="02060603020205020403" pitchFamily="18" charset="0"/>
              </a:rPr>
              <a:t>$650K option – 12 months</a:t>
            </a:r>
          </a:p>
          <a:p>
            <a:pPr marL="171450" indent="-171450">
              <a:buFont typeface="Arial" panose="020B0604020202020204" pitchFamily="34" charset="0"/>
              <a:buChar char="•"/>
            </a:pPr>
            <a:r>
              <a:rPr lang="en-US" sz="1200" b="1" dirty="0">
                <a:solidFill>
                  <a:schemeClr val="bg1"/>
                </a:solidFill>
                <a:latin typeface="Rockwell" panose="02060603020205020403" pitchFamily="18" charset="0"/>
              </a:rPr>
              <a:t>Commercialization Readiness Prog.</a:t>
            </a:r>
          </a:p>
          <a:p>
            <a:pPr marL="171450" indent="-171450">
              <a:buFont typeface="Arial" panose="020B0604020202020204" pitchFamily="34" charset="0"/>
              <a:buChar char="•"/>
            </a:pPr>
            <a:r>
              <a:rPr lang="en-US" sz="1200" b="1" dirty="0">
                <a:solidFill>
                  <a:schemeClr val="bg1"/>
                </a:solidFill>
                <a:latin typeface="Rockwell" panose="02060603020205020403" pitchFamily="18" charset="0"/>
              </a:rPr>
              <a:t>SBIR/STTR Transition Program (STP</a:t>
            </a:r>
            <a:r>
              <a:rPr lang="en-US" sz="1200" b="1" dirty="0">
                <a:solidFill>
                  <a:srgbClr val="002060"/>
                </a:solidFill>
                <a:latin typeface="Rockwell" panose="02060603020205020403" pitchFamily="18" charset="0"/>
              </a:rPr>
              <a:t>)</a:t>
            </a:r>
          </a:p>
        </p:txBody>
      </p:sp>
      <p:sp>
        <p:nvSpPr>
          <p:cNvPr id="61" name="TextBox 60"/>
          <p:cNvSpPr txBox="1"/>
          <p:nvPr/>
        </p:nvSpPr>
        <p:spPr>
          <a:xfrm>
            <a:off x="5994702" y="4462119"/>
            <a:ext cx="3194511" cy="769441"/>
          </a:xfrm>
          <a:prstGeom prst="rect">
            <a:avLst/>
          </a:prstGeom>
          <a:noFill/>
        </p:spPr>
        <p:txBody>
          <a:bodyPr wrap="square" rtlCol="0">
            <a:spAutoFit/>
          </a:bodyPr>
          <a:lstStyle/>
          <a:p>
            <a:pPr marL="171450" indent="-171450" algn="ctr">
              <a:buFont typeface="Arial" panose="020B0604020202020204" pitchFamily="34" charset="0"/>
              <a:buChar char="•"/>
            </a:pPr>
            <a:r>
              <a:rPr lang="en-US" sz="1100" b="1" dirty="0">
                <a:solidFill>
                  <a:schemeClr val="bg1"/>
                </a:solidFill>
                <a:latin typeface="Rockwell" panose="02060603020205020403" pitchFamily="18" charset="0"/>
              </a:rPr>
              <a:t>No Funding Caps </a:t>
            </a:r>
            <a:r>
              <a:rPr lang="en-US" sz="1100" b="1" u="sng" dirty="0">
                <a:solidFill>
                  <a:srgbClr val="FF0000"/>
                </a:solidFill>
                <a:latin typeface="Rockwell" panose="02060603020205020403" pitchFamily="18" charset="0"/>
              </a:rPr>
              <a:t>(Non-SBIR/STTR $)</a:t>
            </a:r>
          </a:p>
          <a:p>
            <a:pPr marL="628650" lvl="1" indent="-171450">
              <a:buFont typeface="Arial" panose="020B0604020202020204" pitchFamily="34" charset="0"/>
              <a:buChar char="•"/>
            </a:pPr>
            <a:r>
              <a:rPr lang="en-US" sz="1100" dirty="0">
                <a:solidFill>
                  <a:schemeClr val="bg1"/>
                </a:solidFill>
                <a:latin typeface="Rockwell" panose="02060603020205020403" pitchFamily="18" charset="0"/>
              </a:rPr>
              <a:t>No limit on number of awards</a:t>
            </a:r>
          </a:p>
          <a:p>
            <a:pPr marL="628650" lvl="1" indent="-171450">
              <a:buFont typeface="Arial" panose="020B0604020202020204" pitchFamily="34" charset="0"/>
              <a:buChar char="•"/>
            </a:pPr>
            <a:r>
              <a:rPr lang="en-US" sz="1100" dirty="0">
                <a:solidFill>
                  <a:schemeClr val="bg1"/>
                </a:solidFill>
                <a:latin typeface="Rockwell" panose="02060603020205020403" pitchFamily="18" charset="0"/>
              </a:rPr>
              <a:t>Can be sole-sourced</a:t>
            </a:r>
            <a:br>
              <a:rPr lang="en-US" sz="1100" dirty="0">
                <a:solidFill>
                  <a:schemeClr val="bg1"/>
                </a:solidFill>
                <a:latin typeface="Rockwell" panose="02060603020205020403" pitchFamily="18" charset="0"/>
              </a:rPr>
            </a:br>
            <a:endParaRPr lang="en-US" sz="1100" dirty="0">
              <a:solidFill>
                <a:schemeClr val="bg1"/>
              </a:solidFill>
              <a:latin typeface="Rockwell" panose="02060603020205020403" pitchFamily="18" charset="0"/>
            </a:endParaRPr>
          </a:p>
        </p:txBody>
      </p:sp>
      <p:sp>
        <p:nvSpPr>
          <p:cNvPr id="66" name="Oval 65"/>
          <p:cNvSpPr/>
          <p:nvPr/>
        </p:nvSpPr>
        <p:spPr bwMode="auto">
          <a:xfrm>
            <a:off x="6903575" y="2269906"/>
            <a:ext cx="1516797" cy="1516797"/>
          </a:xfrm>
          <a:prstGeom prst="ellipse">
            <a:avLst/>
          </a:prstGeom>
          <a:solidFill>
            <a:schemeClr val="tx1"/>
          </a:solidFill>
          <a:ln w="25400" cap="flat" cmpd="sng" algn="ctr">
            <a:solidFill>
              <a:schemeClr val="bg1">
                <a:lumMod val="65000"/>
              </a:schemeClr>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4200" dirty="0">
              <a:solidFill>
                <a:srgbClr val="000000"/>
              </a:solidFill>
              <a:latin typeface="Gill Sans" pitchFamily="-112" charset="0"/>
              <a:ea typeface="Heiti SC Light" pitchFamily="-112" charset="-122"/>
              <a:cs typeface="Heiti SC Light" pitchFamily="-112" charset="-122"/>
              <a:sym typeface="Gill Sans" pitchFamily="-112" charset="0"/>
            </a:endParaRPr>
          </a:p>
        </p:txBody>
      </p:sp>
      <p:pic>
        <p:nvPicPr>
          <p:cNvPr id="68" name="Picture 67"/>
          <p:cNvPicPr>
            <a:picLocks noChangeAspect="1"/>
          </p:cNvPicPr>
          <p:nvPr/>
        </p:nvPicPr>
        <p:blipFill>
          <a:blip r:embed="rId3"/>
          <a:stretch>
            <a:fillRect/>
          </a:stretch>
        </p:blipFill>
        <p:spPr>
          <a:xfrm>
            <a:off x="1004719" y="2530965"/>
            <a:ext cx="1076446" cy="1016866"/>
          </a:xfrm>
          <a:prstGeom prst="rect">
            <a:avLst/>
          </a:prstGeom>
        </p:spPr>
      </p:pic>
      <p:pic>
        <p:nvPicPr>
          <p:cNvPr id="70" name="Picture 69"/>
          <p:cNvPicPr>
            <a:picLocks noChangeAspect="1"/>
          </p:cNvPicPr>
          <p:nvPr/>
        </p:nvPicPr>
        <p:blipFill>
          <a:blip r:embed="rId4"/>
          <a:stretch>
            <a:fillRect/>
          </a:stretch>
        </p:blipFill>
        <p:spPr>
          <a:xfrm>
            <a:off x="7171918" y="2537238"/>
            <a:ext cx="1035218" cy="1016866"/>
          </a:xfrm>
          <a:prstGeom prst="rect">
            <a:avLst/>
          </a:prstGeom>
        </p:spPr>
      </p:pic>
      <p:cxnSp>
        <p:nvCxnSpPr>
          <p:cNvPr id="71" name="Straight Connector 70"/>
          <p:cNvCxnSpPr/>
          <p:nvPr/>
        </p:nvCxnSpPr>
        <p:spPr>
          <a:xfrm>
            <a:off x="3036624" y="4539760"/>
            <a:ext cx="0" cy="861774"/>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cxnSp>
        <p:nvCxnSpPr>
          <p:cNvPr id="72" name="Straight Connector 71"/>
          <p:cNvCxnSpPr/>
          <p:nvPr/>
        </p:nvCxnSpPr>
        <p:spPr>
          <a:xfrm>
            <a:off x="6184748" y="4539760"/>
            <a:ext cx="0" cy="861774"/>
          </a:xfrm>
          <a:prstGeom prst="line">
            <a:avLst/>
          </a:prstGeom>
          <a:ln>
            <a:solidFill>
              <a:schemeClr val="bg2">
                <a:lumMod val="50000"/>
              </a:schemeClr>
            </a:solidFill>
          </a:ln>
        </p:spPr>
        <p:style>
          <a:lnRef idx="1">
            <a:schemeClr val="accent1"/>
          </a:lnRef>
          <a:fillRef idx="0">
            <a:schemeClr val="accent1"/>
          </a:fillRef>
          <a:effectRef idx="0">
            <a:schemeClr val="accent1"/>
          </a:effectRef>
          <a:fontRef idx="minor">
            <a:schemeClr val="tx1"/>
          </a:fontRef>
        </p:style>
      </p:cxnSp>
      <p:sp>
        <p:nvSpPr>
          <p:cNvPr id="73" name="Rectangle 13"/>
          <p:cNvSpPr>
            <a:spLocks/>
          </p:cNvSpPr>
          <p:nvPr/>
        </p:nvSpPr>
        <p:spPr bwMode="auto">
          <a:xfrm>
            <a:off x="217583" y="924824"/>
            <a:ext cx="1335087" cy="230910"/>
          </a:xfrm>
          <a:prstGeom prst="rect">
            <a:avLst/>
          </a:prstGeom>
          <a:solidFill>
            <a:srgbClr val="BBE0E3">
              <a:lumMod val="75000"/>
            </a:srgbClr>
          </a:solidFill>
          <a:ln w="3175" cap="flat">
            <a:solidFill>
              <a:srgbClr val="FFFFFF"/>
            </a:solidFill>
            <a:round/>
            <a:headEnd type="none" w="med" len="med"/>
            <a:tailEnd type="none" w="med" len="med"/>
          </a:ln>
        </p:spPr>
        <p:txBody>
          <a:bodyPr lIns="0" tIns="0" rIns="0" bIns="0">
            <a:prstTxWarp prst="textNoShape">
              <a:avLst/>
            </a:prstTxWarp>
          </a:bodyPr>
          <a:lstStyle/>
          <a:p>
            <a:pPr algn="ctr" fontAlgn="base">
              <a:spcBef>
                <a:spcPct val="0"/>
              </a:spcBef>
              <a:spcAft>
                <a:spcPct val="0"/>
              </a:spcAft>
              <a:defRPr/>
            </a:pPr>
            <a:r>
              <a:rPr lang="en-US" sz="1400" kern="0" dirty="0">
                <a:solidFill>
                  <a:srgbClr val="FFFFFF"/>
                </a:solidFill>
                <a:latin typeface="Rockwell"/>
                <a:cs typeface="Rockwell"/>
              </a:rPr>
              <a:t>Year 1</a:t>
            </a:r>
          </a:p>
        </p:txBody>
      </p:sp>
      <p:sp>
        <p:nvSpPr>
          <p:cNvPr id="74" name="Rectangle 13"/>
          <p:cNvSpPr>
            <a:spLocks/>
          </p:cNvSpPr>
          <p:nvPr/>
        </p:nvSpPr>
        <p:spPr bwMode="auto">
          <a:xfrm>
            <a:off x="1644025" y="924824"/>
            <a:ext cx="1335087" cy="230910"/>
          </a:xfrm>
          <a:prstGeom prst="rect">
            <a:avLst/>
          </a:prstGeom>
          <a:solidFill>
            <a:srgbClr val="169A8B"/>
          </a:solidFill>
          <a:ln w="3175" cap="flat">
            <a:solidFill>
              <a:srgbClr val="FFFFFF"/>
            </a:solidFill>
            <a:round/>
            <a:headEnd type="none" w="med" len="med"/>
            <a:tailEnd type="none" w="med" len="med"/>
          </a:ln>
        </p:spPr>
        <p:txBody>
          <a:bodyPr lIns="0" tIns="0" rIns="0" bIns="0">
            <a:prstTxWarp prst="textNoShape">
              <a:avLst/>
            </a:prstTxWarp>
          </a:bodyPr>
          <a:lstStyle/>
          <a:p>
            <a:pPr algn="ctr" fontAlgn="base">
              <a:spcBef>
                <a:spcPct val="0"/>
              </a:spcBef>
              <a:spcAft>
                <a:spcPct val="0"/>
              </a:spcAft>
              <a:defRPr/>
            </a:pPr>
            <a:r>
              <a:rPr lang="en-US" sz="1400" kern="0" dirty="0">
                <a:solidFill>
                  <a:srgbClr val="FFFFFF"/>
                </a:solidFill>
                <a:latin typeface="Rockwell"/>
                <a:cs typeface="Rockwell"/>
              </a:rPr>
              <a:t>Year 2</a:t>
            </a:r>
          </a:p>
        </p:txBody>
      </p:sp>
      <p:sp>
        <p:nvSpPr>
          <p:cNvPr id="75" name="Rectangle 13"/>
          <p:cNvSpPr>
            <a:spLocks/>
          </p:cNvSpPr>
          <p:nvPr/>
        </p:nvSpPr>
        <p:spPr bwMode="auto">
          <a:xfrm>
            <a:off x="3070555" y="934060"/>
            <a:ext cx="3025342" cy="212438"/>
          </a:xfrm>
          <a:prstGeom prst="rect">
            <a:avLst/>
          </a:prstGeom>
          <a:solidFill>
            <a:srgbClr val="BBE0E3">
              <a:lumMod val="50000"/>
            </a:srgbClr>
          </a:solidFill>
          <a:ln w="3175" cap="flat">
            <a:solidFill>
              <a:srgbClr val="FFFFFF"/>
            </a:solidFill>
            <a:round/>
            <a:headEnd type="none" w="med" len="med"/>
            <a:tailEnd type="none" w="med" len="med"/>
          </a:ln>
        </p:spPr>
        <p:txBody>
          <a:bodyPr lIns="0" tIns="0" rIns="0" bIns="0">
            <a:prstTxWarp prst="textNoShape">
              <a:avLst/>
            </a:prstTxWarp>
          </a:bodyPr>
          <a:lstStyle/>
          <a:p>
            <a:pPr algn="ctr" fontAlgn="base">
              <a:spcBef>
                <a:spcPct val="0"/>
              </a:spcBef>
              <a:spcAft>
                <a:spcPct val="0"/>
              </a:spcAft>
              <a:defRPr/>
            </a:pPr>
            <a:r>
              <a:rPr lang="en-US" sz="1400" kern="0" dirty="0">
                <a:solidFill>
                  <a:srgbClr val="FFFFFF"/>
                </a:solidFill>
                <a:latin typeface="Rockwell"/>
                <a:cs typeface="Rockwell"/>
              </a:rPr>
              <a:t>Year 3-5</a:t>
            </a:r>
          </a:p>
        </p:txBody>
      </p:sp>
      <p:sp>
        <p:nvSpPr>
          <p:cNvPr id="76" name="Rectangle 13"/>
          <p:cNvSpPr>
            <a:spLocks/>
          </p:cNvSpPr>
          <p:nvPr/>
        </p:nvSpPr>
        <p:spPr bwMode="auto">
          <a:xfrm>
            <a:off x="6239465" y="940106"/>
            <a:ext cx="1335087" cy="230910"/>
          </a:xfrm>
          <a:prstGeom prst="rect">
            <a:avLst/>
          </a:prstGeom>
          <a:solidFill>
            <a:srgbClr val="2D2D8A">
              <a:lumMod val="50000"/>
            </a:srgbClr>
          </a:solidFill>
          <a:ln w="3175" cap="flat">
            <a:solidFill>
              <a:srgbClr val="FFFFFF"/>
            </a:solidFill>
            <a:round/>
            <a:headEnd type="none" w="med" len="med"/>
            <a:tailEnd type="none" w="med" len="med"/>
          </a:ln>
        </p:spPr>
        <p:txBody>
          <a:bodyPr lIns="0" tIns="0" rIns="0" bIns="0">
            <a:prstTxWarp prst="textNoShape">
              <a:avLst/>
            </a:prstTxWarp>
          </a:bodyPr>
          <a:lstStyle/>
          <a:p>
            <a:pPr algn="ctr" fontAlgn="base">
              <a:spcBef>
                <a:spcPct val="0"/>
              </a:spcBef>
              <a:spcAft>
                <a:spcPct val="0"/>
              </a:spcAft>
              <a:defRPr/>
            </a:pPr>
            <a:r>
              <a:rPr lang="en-US" sz="1400" kern="0" dirty="0">
                <a:solidFill>
                  <a:srgbClr val="FFFFFF"/>
                </a:solidFill>
                <a:latin typeface="Rockwell"/>
                <a:cs typeface="Rockwell"/>
              </a:rPr>
              <a:t>Year 6-8</a:t>
            </a:r>
          </a:p>
        </p:txBody>
      </p:sp>
      <p:sp>
        <p:nvSpPr>
          <p:cNvPr id="77" name="Rectangle 13"/>
          <p:cNvSpPr>
            <a:spLocks/>
          </p:cNvSpPr>
          <p:nvPr/>
        </p:nvSpPr>
        <p:spPr bwMode="auto">
          <a:xfrm>
            <a:off x="7648230" y="940106"/>
            <a:ext cx="1335087" cy="230910"/>
          </a:xfrm>
          <a:prstGeom prst="rect">
            <a:avLst/>
          </a:prstGeom>
          <a:solidFill>
            <a:srgbClr val="2D2D8A">
              <a:lumMod val="50000"/>
            </a:srgbClr>
          </a:solidFill>
          <a:ln w="3175" cap="flat">
            <a:solidFill>
              <a:srgbClr val="FFFFFF"/>
            </a:solidFill>
            <a:round/>
            <a:headEnd type="none" w="med" len="med"/>
            <a:tailEnd type="none" w="med" len="med"/>
          </a:ln>
        </p:spPr>
        <p:txBody>
          <a:bodyPr lIns="0" tIns="0" rIns="0" bIns="0">
            <a:prstTxWarp prst="textNoShape">
              <a:avLst/>
            </a:prstTxWarp>
          </a:bodyPr>
          <a:lstStyle/>
          <a:p>
            <a:pPr algn="ctr" fontAlgn="base">
              <a:spcBef>
                <a:spcPct val="0"/>
              </a:spcBef>
              <a:spcAft>
                <a:spcPct val="0"/>
              </a:spcAft>
              <a:defRPr/>
            </a:pPr>
            <a:r>
              <a:rPr lang="en-US" sz="1400" kern="0" dirty="0">
                <a:solidFill>
                  <a:srgbClr val="FFFFFF"/>
                </a:solidFill>
                <a:latin typeface="Rockwell"/>
                <a:cs typeface="Rockwell"/>
              </a:rPr>
              <a:t>Year 8+</a:t>
            </a:r>
          </a:p>
        </p:txBody>
      </p:sp>
      <p:sp>
        <p:nvSpPr>
          <p:cNvPr id="78" name="Shape 115"/>
          <p:cNvSpPr/>
          <p:nvPr/>
        </p:nvSpPr>
        <p:spPr>
          <a:xfrm>
            <a:off x="219165" y="1453918"/>
            <a:ext cx="1335087" cy="538178"/>
          </a:xfrm>
          <a:prstGeom prst="rect">
            <a:avLst/>
          </a:prstGeom>
          <a:solidFill>
            <a:srgbClr val="BBE0E3">
              <a:lumMod val="75000"/>
            </a:srgbClr>
          </a:solidFill>
          <a:ln w="3175" cap="flat">
            <a:solidFill>
              <a:srgbClr val="FFFFFF"/>
            </a:solidFill>
            <a:round/>
            <a:headEnd type="none" w="med" len="med"/>
            <a:tailEnd type="none" w="med" len="med"/>
          </a:ln>
        </p:spPr>
        <p:txBody>
          <a:bodyPr lIns="0" tIns="0" rIns="0" bIns="0" anchor="ctr">
            <a:prstTxWarp prst="textNoShape">
              <a:avLst/>
            </a:prstTxWarp>
          </a:bodyPr>
          <a:lstStyle/>
          <a:p>
            <a:pPr algn="ctr" fontAlgn="base">
              <a:spcBef>
                <a:spcPct val="0"/>
              </a:spcBef>
              <a:spcAft>
                <a:spcPct val="0"/>
              </a:spcAft>
              <a:defRPr/>
            </a:pPr>
            <a:r>
              <a:rPr lang="en-US" altLang="en-US" sz="1200" kern="0" dirty="0">
                <a:solidFill>
                  <a:srgbClr val="FFFFFF"/>
                </a:solidFill>
              </a:rPr>
              <a:t>Topic</a:t>
            </a:r>
          </a:p>
          <a:p>
            <a:pPr algn="ctr" fontAlgn="base">
              <a:spcBef>
                <a:spcPct val="0"/>
              </a:spcBef>
              <a:spcAft>
                <a:spcPct val="0"/>
              </a:spcAft>
              <a:defRPr/>
            </a:pPr>
            <a:r>
              <a:rPr lang="en-US" altLang="en-US" sz="1200" kern="0" dirty="0">
                <a:solidFill>
                  <a:srgbClr val="FFFFFF"/>
                </a:solidFill>
              </a:rPr>
              <a:t>Development*/</a:t>
            </a:r>
          </a:p>
          <a:p>
            <a:pPr algn="ctr" fontAlgn="base">
              <a:spcBef>
                <a:spcPct val="0"/>
              </a:spcBef>
              <a:spcAft>
                <a:spcPct val="0"/>
              </a:spcAft>
              <a:defRPr/>
            </a:pPr>
            <a:r>
              <a:rPr lang="en-US" altLang="en-US" sz="1200" kern="0" dirty="0">
                <a:solidFill>
                  <a:srgbClr val="FFFFFF"/>
                </a:solidFill>
              </a:rPr>
              <a:t>BAA Process</a:t>
            </a:r>
          </a:p>
        </p:txBody>
      </p:sp>
      <p:sp>
        <p:nvSpPr>
          <p:cNvPr id="79" name="Shape 115"/>
          <p:cNvSpPr/>
          <p:nvPr/>
        </p:nvSpPr>
        <p:spPr>
          <a:xfrm>
            <a:off x="1646183" y="1453918"/>
            <a:ext cx="1335087" cy="538178"/>
          </a:xfrm>
          <a:prstGeom prst="rect">
            <a:avLst/>
          </a:prstGeom>
          <a:solidFill>
            <a:srgbClr val="169A8B"/>
          </a:solidFill>
          <a:ln w="3175" cap="flat">
            <a:solidFill>
              <a:srgbClr val="FFFFFF"/>
            </a:solidFill>
            <a:round/>
            <a:headEnd type="none" w="med" len="med"/>
            <a:tailEnd type="none" w="med" len="med"/>
          </a:ln>
        </p:spPr>
        <p:txBody>
          <a:bodyPr lIns="0" tIns="0" rIns="0" bIns="0" anchor="ctr">
            <a:prstTxWarp prst="textNoShape">
              <a:avLst/>
            </a:prstTxWarp>
          </a:bodyPr>
          <a:lstStyle/>
          <a:p>
            <a:pPr algn="ctr" fontAlgn="base">
              <a:spcBef>
                <a:spcPct val="0"/>
              </a:spcBef>
              <a:spcAft>
                <a:spcPct val="0"/>
              </a:spcAft>
              <a:defRPr/>
            </a:pPr>
            <a:r>
              <a:rPr lang="en-US" altLang="en-US" sz="1200" kern="0" dirty="0">
                <a:solidFill>
                  <a:srgbClr val="FFFFFF"/>
                </a:solidFill>
              </a:rPr>
              <a:t>Concept Dev. &amp; Feasibility Demo</a:t>
            </a:r>
          </a:p>
        </p:txBody>
      </p:sp>
      <p:sp>
        <p:nvSpPr>
          <p:cNvPr id="80" name="Shape 115"/>
          <p:cNvSpPr/>
          <p:nvPr/>
        </p:nvSpPr>
        <p:spPr>
          <a:xfrm>
            <a:off x="3073200" y="1453918"/>
            <a:ext cx="3025342" cy="538178"/>
          </a:xfrm>
          <a:prstGeom prst="rect">
            <a:avLst/>
          </a:prstGeom>
          <a:solidFill>
            <a:srgbClr val="3C8C93"/>
          </a:solidFill>
          <a:ln w="3175" cap="flat">
            <a:solidFill>
              <a:srgbClr val="FFFFFF"/>
            </a:solidFill>
            <a:round/>
            <a:headEnd type="none" w="med" len="med"/>
            <a:tailEnd type="none" w="med" len="med"/>
          </a:ln>
        </p:spPr>
        <p:txBody>
          <a:bodyPr lIns="0" tIns="0" rIns="0" bIns="0" anchor="ctr">
            <a:prstTxWarp prst="textNoShape">
              <a:avLst/>
            </a:prstTxWarp>
          </a:bodyPr>
          <a:lstStyle/>
          <a:p>
            <a:pPr algn="ctr" fontAlgn="base">
              <a:spcBef>
                <a:spcPts val="538"/>
              </a:spcBef>
              <a:spcAft>
                <a:spcPct val="0"/>
              </a:spcAft>
              <a:defRPr/>
            </a:pPr>
            <a:r>
              <a:rPr lang="en-US" altLang="en-US" sz="1200" kern="0" dirty="0">
                <a:solidFill>
                  <a:srgbClr val="FFFFFF"/>
                </a:solidFill>
              </a:rPr>
              <a:t>Technology Development/</a:t>
            </a:r>
            <a:br>
              <a:rPr lang="en-US" altLang="en-US" sz="1200" kern="0" dirty="0">
                <a:solidFill>
                  <a:srgbClr val="FFFFFF"/>
                </a:solidFill>
              </a:rPr>
            </a:br>
            <a:r>
              <a:rPr lang="en-US" altLang="en-US" sz="1200" kern="0" dirty="0">
                <a:solidFill>
                  <a:srgbClr val="FFFFFF"/>
                </a:solidFill>
              </a:rPr>
              <a:t>Prototype Experimentation</a:t>
            </a:r>
          </a:p>
        </p:txBody>
      </p:sp>
      <p:sp>
        <p:nvSpPr>
          <p:cNvPr id="81" name="AutoShape 26"/>
          <p:cNvSpPr>
            <a:spLocks noChangeArrowheads="1"/>
          </p:cNvSpPr>
          <p:nvPr/>
        </p:nvSpPr>
        <p:spPr bwMode="auto">
          <a:xfrm>
            <a:off x="6256283" y="1234152"/>
            <a:ext cx="2871354" cy="977713"/>
          </a:xfrm>
          <a:prstGeom prst="rightArrow">
            <a:avLst>
              <a:gd name="adj1" fmla="val 56944"/>
              <a:gd name="adj2" fmla="val 79608"/>
            </a:avLst>
          </a:prstGeom>
          <a:solidFill>
            <a:srgbClr val="2D2D8A">
              <a:lumMod val="50000"/>
            </a:srgbClr>
          </a:solidFill>
          <a:ln w="3175" algn="ctr">
            <a:solidFill>
              <a:srgbClr val="FFFFFF"/>
            </a:solidFill>
            <a:miter lim="800000"/>
            <a:headEnd/>
            <a:tailEnd/>
          </a:ln>
        </p:spPr>
        <p:txBody>
          <a:bodyPr wrap="none" lIns="82058" tIns="41029" rIns="82058" bIns="41029" anchor="ctr"/>
          <a:lstStyle>
            <a:lvl1pPr eaLnBrk="0" hangingPunct="0">
              <a:defRPr sz="1000">
                <a:solidFill>
                  <a:schemeClr val="tx1"/>
                </a:solidFill>
                <a:latin typeface="Arial" charset="0"/>
              </a:defRPr>
            </a:lvl1pPr>
            <a:lvl2pPr marL="742950" indent="-285750" eaLnBrk="0" hangingPunct="0">
              <a:defRPr sz="1000">
                <a:solidFill>
                  <a:schemeClr val="tx1"/>
                </a:solidFill>
                <a:latin typeface="Arial" charset="0"/>
              </a:defRPr>
            </a:lvl2pPr>
            <a:lvl3pPr marL="1143000" indent="-228600" eaLnBrk="0" hangingPunct="0">
              <a:defRPr sz="1000">
                <a:solidFill>
                  <a:schemeClr val="tx1"/>
                </a:solidFill>
                <a:latin typeface="Arial" charset="0"/>
              </a:defRPr>
            </a:lvl3pPr>
            <a:lvl4pPr marL="1600200" indent="-228600" eaLnBrk="0" hangingPunct="0">
              <a:defRPr sz="1000">
                <a:solidFill>
                  <a:schemeClr val="tx1"/>
                </a:solidFill>
                <a:latin typeface="Arial" charset="0"/>
              </a:defRPr>
            </a:lvl4pPr>
            <a:lvl5pPr marL="2057400" indent="-228600" eaLnBrk="0" hangingPunct="0">
              <a:defRPr sz="1000">
                <a:solidFill>
                  <a:schemeClr val="tx1"/>
                </a:solidFill>
                <a:latin typeface="Arial" charset="0"/>
              </a:defRPr>
            </a:lvl5pPr>
            <a:lvl6pPr marL="2514600" indent="-228600" eaLnBrk="0" fontAlgn="base" hangingPunct="0">
              <a:spcBef>
                <a:spcPct val="0"/>
              </a:spcBef>
              <a:spcAft>
                <a:spcPct val="0"/>
              </a:spcAft>
              <a:defRPr sz="1000">
                <a:solidFill>
                  <a:schemeClr val="tx1"/>
                </a:solidFill>
                <a:latin typeface="Arial" charset="0"/>
              </a:defRPr>
            </a:lvl6pPr>
            <a:lvl7pPr marL="2971800" indent="-228600" eaLnBrk="0" fontAlgn="base" hangingPunct="0">
              <a:spcBef>
                <a:spcPct val="0"/>
              </a:spcBef>
              <a:spcAft>
                <a:spcPct val="0"/>
              </a:spcAft>
              <a:defRPr sz="1000">
                <a:solidFill>
                  <a:schemeClr val="tx1"/>
                </a:solidFill>
                <a:latin typeface="Arial" charset="0"/>
              </a:defRPr>
            </a:lvl7pPr>
            <a:lvl8pPr marL="3429000" indent="-228600" eaLnBrk="0" fontAlgn="base" hangingPunct="0">
              <a:spcBef>
                <a:spcPct val="0"/>
              </a:spcBef>
              <a:spcAft>
                <a:spcPct val="0"/>
              </a:spcAft>
              <a:defRPr sz="1000">
                <a:solidFill>
                  <a:schemeClr val="tx1"/>
                </a:solidFill>
                <a:latin typeface="Arial" charset="0"/>
              </a:defRPr>
            </a:lvl8pPr>
            <a:lvl9pPr marL="3886200" indent="-228600" eaLnBrk="0" fontAlgn="base" hangingPunct="0">
              <a:spcBef>
                <a:spcPct val="0"/>
              </a:spcBef>
              <a:spcAft>
                <a:spcPct val="0"/>
              </a:spcAft>
              <a:defRPr sz="1000">
                <a:solidFill>
                  <a:schemeClr val="tx1"/>
                </a:solidFill>
                <a:latin typeface="Arial" charset="0"/>
              </a:defRPr>
            </a:lvl9pPr>
          </a:lstStyle>
          <a:p>
            <a:pPr eaLnBrk="1" fontAlgn="base" hangingPunct="1">
              <a:spcBef>
                <a:spcPct val="0"/>
              </a:spcBef>
              <a:spcAft>
                <a:spcPct val="0"/>
              </a:spcAft>
              <a:defRPr/>
            </a:pPr>
            <a:r>
              <a:rPr lang="en-US" altLang="en-US" sz="1200" kern="0" dirty="0">
                <a:solidFill>
                  <a:srgbClr val="FFFFFF"/>
                </a:solidFill>
                <a:latin typeface="Calibri" pitchFamily="34" charset="0"/>
              </a:rPr>
              <a:t>Prototype Testing &amp; Evaluation</a:t>
            </a:r>
          </a:p>
          <a:p>
            <a:pPr eaLnBrk="1" fontAlgn="base" hangingPunct="1">
              <a:spcBef>
                <a:spcPct val="0"/>
              </a:spcBef>
              <a:spcAft>
                <a:spcPct val="0"/>
              </a:spcAft>
              <a:defRPr/>
            </a:pPr>
            <a:r>
              <a:rPr lang="en-US" altLang="en-US" sz="1200" kern="0" dirty="0">
                <a:solidFill>
                  <a:srgbClr val="FFFFFF"/>
                </a:solidFill>
                <a:latin typeface="Calibri" pitchFamily="34" charset="0"/>
              </a:rPr>
              <a:t>Technology Demonstration &amp; Validation</a:t>
            </a:r>
          </a:p>
        </p:txBody>
      </p:sp>
      <p:sp>
        <p:nvSpPr>
          <p:cNvPr id="42" name="TextBox 41">
            <a:extLst>
              <a:ext uri="{FF2B5EF4-FFF2-40B4-BE49-F238E27FC236}">
                <a16:creationId xmlns:a16="http://schemas.microsoft.com/office/drawing/2014/main" id="{89BA495D-8B74-4363-974B-B720A16DDA6F}"/>
              </a:ext>
            </a:extLst>
          </p:cNvPr>
          <p:cNvSpPr txBox="1"/>
          <p:nvPr/>
        </p:nvSpPr>
        <p:spPr>
          <a:xfrm>
            <a:off x="-90263" y="5627415"/>
            <a:ext cx="5933560" cy="523220"/>
          </a:xfrm>
          <a:prstGeom prst="rect">
            <a:avLst/>
          </a:prstGeom>
          <a:noFill/>
          <a:ln w="28575">
            <a:noFill/>
          </a:ln>
        </p:spPr>
        <p:txBody>
          <a:bodyPr wrap="square" rtlCol="0">
            <a:spAutoFit/>
          </a:bodyPr>
          <a:lstStyle/>
          <a:p>
            <a:pPr marL="171450" indent="-171450" algn="ctr">
              <a:buFont typeface="Arial" panose="020B0604020202020204" pitchFamily="34" charset="0"/>
              <a:buChar char="•"/>
            </a:pPr>
            <a:r>
              <a:rPr lang="en-US" sz="1400" b="1" dirty="0">
                <a:solidFill>
                  <a:srgbClr val="003300"/>
                </a:solidFill>
                <a:effectLst>
                  <a:outerShdw blurRad="38100" dist="38100" dir="2700000" algn="tl">
                    <a:srgbClr val="000000">
                      <a:alpha val="43137"/>
                    </a:srgbClr>
                  </a:outerShdw>
                </a:effectLst>
              </a:rPr>
              <a:t>Managed &amp; Funded by the NAVSEA - SBIR/STTR Program Office</a:t>
            </a:r>
          </a:p>
          <a:p>
            <a:pPr marL="171450" indent="-171450" algn="ctr">
              <a:buFont typeface="Arial" panose="020B0604020202020204" pitchFamily="34" charset="0"/>
              <a:buChar char="•"/>
            </a:pPr>
            <a:r>
              <a:rPr lang="en-US" sz="1400" b="1" dirty="0">
                <a:solidFill>
                  <a:srgbClr val="003300"/>
                </a:solidFill>
                <a:effectLst>
                  <a:outerShdw blurRad="38100" dist="38100" dir="2700000" algn="tl">
                    <a:srgbClr val="000000">
                      <a:alpha val="43137"/>
                    </a:srgbClr>
                  </a:outerShdw>
                </a:effectLst>
              </a:rPr>
              <a:t>SBA adjusts cost ceilings each year for inflation</a:t>
            </a:r>
          </a:p>
        </p:txBody>
      </p:sp>
      <p:sp>
        <p:nvSpPr>
          <p:cNvPr id="43" name="Slide Number Placeholder 1"/>
          <p:cNvSpPr txBox="1">
            <a:spLocks/>
          </p:cNvSpPr>
          <p:nvPr/>
        </p:nvSpPr>
        <p:spPr bwMode="auto">
          <a:xfrm>
            <a:off x="8747125" y="6634163"/>
            <a:ext cx="396875" cy="223837"/>
          </a:xfrm>
          <a:prstGeom prst="rect">
            <a:avLst/>
          </a:prstGeom>
          <a:noFill/>
          <a:ln w="9525">
            <a:noFill/>
            <a:miter lim="800000"/>
            <a:headEnd/>
            <a:tailEnd/>
          </a:ln>
        </p:spPr>
        <p:txBody>
          <a:bodyPr vert="horz" wrap="square" lIns="91399" tIns="45700" rIns="91399" bIns="45700" numCol="1" anchor="t" anchorCtr="0" compatLnSpc="1">
            <a:prstTxWarp prst="textNoShape">
              <a:avLst/>
            </a:prstTxWarp>
            <a:noAutofit/>
          </a:bodyPr>
          <a:lstStyle>
            <a:lvl1pPr marL="0" indent="0" algn="ctr" rtl="0" eaLnBrk="0" fontAlgn="base" hangingPunct="0">
              <a:spcBef>
                <a:spcPct val="20000"/>
              </a:spcBef>
              <a:spcAft>
                <a:spcPct val="0"/>
              </a:spcAft>
              <a:buNone/>
              <a:defRPr sz="900">
                <a:solidFill>
                  <a:schemeClr val="bg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har char="–"/>
              <a:defRPr sz="1800">
                <a:solidFill>
                  <a:schemeClr val="tx1"/>
                </a:solidFill>
                <a:latin typeface="+mn-lt"/>
              </a:defRPr>
            </a:lvl2pPr>
            <a:lvl3pPr marL="1141413" indent="-227013"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5813" indent="-227013" algn="l" rtl="0" eaLnBrk="0" fontAlgn="base" hangingPunct="0">
              <a:spcBef>
                <a:spcPct val="20000"/>
              </a:spcBef>
              <a:spcAft>
                <a:spcPct val="0"/>
              </a:spcAft>
              <a:buChar char="»"/>
              <a:defRPr sz="1200">
                <a:solidFill>
                  <a:schemeClr val="tx1"/>
                </a:solidFill>
                <a:latin typeface="+mn-lt"/>
              </a:defRPr>
            </a:lvl5pPr>
            <a:lvl6pPr marL="2513013" indent="-227013" algn="l" rtl="0" fontAlgn="base">
              <a:spcBef>
                <a:spcPct val="20000"/>
              </a:spcBef>
              <a:spcAft>
                <a:spcPct val="0"/>
              </a:spcAft>
              <a:buChar char="»"/>
              <a:defRPr sz="1400">
                <a:solidFill>
                  <a:schemeClr val="tx1"/>
                </a:solidFill>
                <a:latin typeface="+mn-lt"/>
              </a:defRPr>
            </a:lvl6pPr>
            <a:lvl7pPr marL="2970213" indent="-227013" algn="l" rtl="0" fontAlgn="base">
              <a:spcBef>
                <a:spcPct val="20000"/>
              </a:spcBef>
              <a:spcAft>
                <a:spcPct val="0"/>
              </a:spcAft>
              <a:buChar char="»"/>
              <a:defRPr sz="1400">
                <a:solidFill>
                  <a:schemeClr val="tx1"/>
                </a:solidFill>
                <a:latin typeface="+mn-lt"/>
              </a:defRPr>
            </a:lvl7pPr>
            <a:lvl8pPr marL="3427413" indent="-227013" algn="l" rtl="0" fontAlgn="base">
              <a:spcBef>
                <a:spcPct val="20000"/>
              </a:spcBef>
              <a:spcAft>
                <a:spcPct val="0"/>
              </a:spcAft>
              <a:buChar char="»"/>
              <a:defRPr sz="1400">
                <a:solidFill>
                  <a:schemeClr val="tx1"/>
                </a:solidFill>
                <a:latin typeface="+mn-lt"/>
              </a:defRPr>
            </a:lvl8pPr>
            <a:lvl9pPr marL="3884613" indent="-227013" algn="l" rtl="0" fontAlgn="base">
              <a:spcBef>
                <a:spcPct val="20000"/>
              </a:spcBef>
              <a:spcAft>
                <a:spcPct val="0"/>
              </a:spcAft>
              <a:buChar char="»"/>
              <a:defRPr sz="1400">
                <a:solidFill>
                  <a:schemeClr val="tx1"/>
                </a:solidFill>
                <a:latin typeface="+mn-lt"/>
              </a:defRPr>
            </a:lvl9pPr>
          </a:lstStyle>
          <a:p>
            <a:pPr>
              <a:defRPr/>
            </a:pPr>
            <a:fld id="{E3007D63-7196-4CC3-B12C-8B6529729D5D}" type="slidenum">
              <a:rPr lang="en-US" kern="0" smtClean="0">
                <a:solidFill>
                  <a:schemeClr val="tx1"/>
                </a:solidFill>
              </a:rPr>
              <a:pPr>
                <a:defRPr/>
              </a:pPr>
              <a:t>4</a:t>
            </a:fld>
            <a:endParaRPr lang="en-US" kern="0" dirty="0">
              <a:solidFill>
                <a:schemeClr val="tx1"/>
              </a:solidFill>
            </a:endParaRPr>
          </a:p>
        </p:txBody>
      </p:sp>
      <p:sp>
        <p:nvSpPr>
          <p:cNvPr id="3" name="Rectangle 2"/>
          <p:cNvSpPr/>
          <p:nvPr/>
        </p:nvSpPr>
        <p:spPr>
          <a:xfrm>
            <a:off x="6102322" y="5657993"/>
            <a:ext cx="3091816" cy="492443"/>
          </a:xfrm>
          <a:prstGeom prst="rect">
            <a:avLst/>
          </a:prstGeom>
        </p:spPr>
        <p:txBody>
          <a:bodyPr wrap="square">
            <a:spAutoFit/>
          </a:bodyPr>
          <a:lstStyle/>
          <a:p>
            <a:pPr marL="171450" indent="-171450" algn="ctr">
              <a:buFont typeface="Arial" panose="020B0604020202020204" pitchFamily="34" charset="0"/>
              <a:buChar char="•"/>
            </a:pPr>
            <a:r>
              <a:rPr lang="en-US" sz="1300" b="1" dirty="0">
                <a:solidFill>
                  <a:srgbClr val="FF0000"/>
                </a:solidFill>
                <a:effectLst>
                  <a:outerShdw blurRad="38100" dist="38100" dir="2700000" algn="tl">
                    <a:srgbClr val="000000">
                      <a:alpha val="43137"/>
                    </a:srgbClr>
                  </a:outerShdw>
                </a:effectLst>
              </a:rPr>
              <a:t>Selected, Funded, and Awarded by Navy PMOs &amp; Contracting Orgs</a:t>
            </a:r>
            <a:endParaRPr lang="en-US" sz="1300" dirty="0">
              <a:solidFill>
                <a:srgbClr val="FF0000"/>
              </a:solidFill>
              <a:effectLst>
                <a:outerShdw blurRad="38100" dist="38100" dir="2700000" algn="tl">
                  <a:srgbClr val="000000">
                    <a:alpha val="43137"/>
                  </a:srgbClr>
                </a:outerShdw>
              </a:effectLst>
            </a:endParaRPr>
          </a:p>
        </p:txBody>
      </p:sp>
      <p:sp>
        <p:nvSpPr>
          <p:cNvPr id="83" name="Oval 82">
            <a:extLst>
              <a:ext uri="{FF2B5EF4-FFF2-40B4-BE49-F238E27FC236}">
                <a16:creationId xmlns:a16="http://schemas.microsoft.com/office/drawing/2014/main" id="{77D53F05-B0D2-4CDC-A3E0-2D0CEE3E5626}"/>
              </a:ext>
            </a:extLst>
          </p:cNvPr>
          <p:cNvSpPr/>
          <p:nvPr/>
        </p:nvSpPr>
        <p:spPr bwMode="auto">
          <a:xfrm>
            <a:off x="3797389" y="2248206"/>
            <a:ext cx="1516797" cy="1516797"/>
          </a:xfrm>
          <a:prstGeom prst="ellipse">
            <a:avLst/>
          </a:prstGeom>
          <a:solidFill>
            <a:schemeClr val="tx1"/>
          </a:solidFill>
          <a:ln w="25400"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algn="ctr" fontAlgn="base">
              <a:spcBef>
                <a:spcPct val="0"/>
              </a:spcBef>
              <a:spcAft>
                <a:spcPct val="0"/>
              </a:spcAft>
            </a:pPr>
            <a:endParaRPr lang="en-US" sz="4200" dirty="0">
              <a:solidFill>
                <a:srgbClr val="000000"/>
              </a:solidFill>
              <a:latin typeface="Gill Sans" pitchFamily="-112" charset="0"/>
              <a:ea typeface="Heiti SC Light" pitchFamily="-112" charset="-122"/>
              <a:cs typeface="Heiti SC Light" pitchFamily="-112" charset="-122"/>
              <a:sym typeface="Gill Sans" pitchFamily="-112" charset="0"/>
            </a:endParaRPr>
          </a:p>
        </p:txBody>
      </p:sp>
      <p:pic>
        <p:nvPicPr>
          <p:cNvPr id="69" name="Picture 68"/>
          <p:cNvPicPr>
            <a:picLocks noChangeAspect="1"/>
          </p:cNvPicPr>
          <p:nvPr/>
        </p:nvPicPr>
        <p:blipFill>
          <a:blip r:embed="rId5">
            <a:alphaModFix/>
          </a:blip>
          <a:stretch>
            <a:fillRect/>
          </a:stretch>
        </p:blipFill>
        <p:spPr>
          <a:xfrm>
            <a:off x="4202453" y="2619808"/>
            <a:ext cx="768703" cy="803644"/>
          </a:xfrm>
          <a:prstGeom prst="rect">
            <a:avLst/>
          </a:prstGeom>
        </p:spPr>
      </p:pic>
      <p:pic>
        <p:nvPicPr>
          <p:cNvPr id="37" name="Picture 4" descr="corporate-color">
            <a:extLst>
              <a:ext uri="{FF2B5EF4-FFF2-40B4-BE49-F238E27FC236}">
                <a16:creationId xmlns:a16="http://schemas.microsoft.com/office/drawing/2014/main" id="{C525F7EF-3245-4104-8CE9-093B47CEC3D6}"/>
              </a:ext>
            </a:extLst>
          </p:cNvPr>
          <p:cNvPicPr>
            <a:picLocks noChangeAspect="1" noChangeArrowheads="1"/>
          </p:cNvPicPr>
          <p:nvPr/>
        </p:nvPicPr>
        <p:blipFill>
          <a:blip r:embed="rId6" cstate="print"/>
          <a:srcRect/>
          <a:stretch>
            <a:fillRect/>
          </a:stretch>
        </p:blipFill>
        <p:spPr bwMode="auto">
          <a:xfrm>
            <a:off x="645" y="178631"/>
            <a:ext cx="1335088" cy="575717"/>
          </a:xfrm>
          <a:prstGeom prst="rect">
            <a:avLst/>
          </a:prstGeom>
          <a:noFill/>
          <a:ln w="9525">
            <a:noFill/>
            <a:miter lim="800000"/>
            <a:headEnd/>
            <a:tailEnd/>
          </a:ln>
        </p:spPr>
      </p:pic>
      <p:sp>
        <p:nvSpPr>
          <p:cNvPr id="39" name="Footer Placeholder 5"/>
          <p:cNvSpPr txBox="1">
            <a:spLocks/>
          </p:cNvSpPr>
          <p:nvPr/>
        </p:nvSpPr>
        <p:spPr>
          <a:xfrm>
            <a:off x="2596717" y="6644883"/>
            <a:ext cx="3962006" cy="244474"/>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r>
              <a:rPr lang="en-US" sz="800" dirty="0">
                <a:solidFill>
                  <a:schemeClr val="bg1">
                    <a:lumMod val="50000"/>
                    <a:lumOff val="50000"/>
                  </a:schemeClr>
                </a:solidFill>
                <a:cs typeface="Times New Roman" pitchFamily="18" charset="0"/>
              </a:rPr>
              <a:t>DISTRIBUTION STATEMENT A. Approved for public release; distribution unlimited</a:t>
            </a:r>
            <a:endParaRPr lang="en-US" sz="1000" dirty="0">
              <a:solidFill>
                <a:srgbClr val="000000"/>
              </a:solidFill>
              <a:cs typeface="Times New Roman" pitchFamily="18" charset="0"/>
            </a:endParaRPr>
          </a:p>
        </p:txBody>
      </p:sp>
      <p:grpSp>
        <p:nvGrpSpPr>
          <p:cNvPr id="40" name="Group 39"/>
          <p:cNvGrpSpPr/>
          <p:nvPr/>
        </p:nvGrpSpPr>
        <p:grpSpPr>
          <a:xfrm>
            <a:off x="632459" y="6264281"/>
            <a:ext cx="8095488" cy="469391"/>
            <a:chOff x="632459" y="6111240"/>
            <a:chExt cx="8095488" cy="469391"/>
          </a:xfrm>
        </p:grpSpPr>
        <p:pic>
          <p:nvPicPr>
            <p:cNvPr id="41" name="object 55"/>
            <p:cNvPicPr/>
            <p:nvPr/>
          </p:nvPicPr>
          <p:blipFill>
            <a:blip r:embed="rId7" cstate="print"/>
            <a:stretch>
              <a:fillRect/>
            </a:stretch>
          </p:blipFill>
          <p:spPr>
            <a:xfrm>
              <a:off x="632459" y="6111240"/>
              <a:ext cx="8095488" cy="469391"/>
            </a:xfrm>
            <a:prstGeom prst="rect">
              <a:avLst/>
            </a:prstGeom>
          </p:spPr>
        </p:pic>
        <p:sp>
          <p:nvSpPr>
            <p:cNvPr id="44" name="object 56"/>
            <p:cNvSpPr txBox="1"/>
            <p:nvPr/>
          </p:nvSpPr>
          <p:spPr>
            <a:xfrm>
              <a:off x="1703957" y="6165929"/>
              <a:ext cx="5951855" cy="239395"/>
            </a:xfrm>
            <a:prstGeom prst="rect">
              <a:avLst/>
            </a:prstGeom>
          </p:spPr>
          <p:txBody>
            <a:bodyPr vert="horz" wrap="square" lIns="0" tIns="12700" rIns="0" bIns="0" rtlCol="0">
              <a:spAutoFit/>
            </a:bodyPr>
            <a:lstStyle/>
            <a:p>
              <a:pPr marL="12700">
                <a:lnSpc>
                  <a:spcPct val="100000"/>
                </a:lnSpc>
                <a:spcBef>
                  <a:spcPts val="100"/>
                </a:spcBef>
              </a:pPr>
              <a:r>
                <a:rPr sz="1400" b="1" spc="-5" dirty="0">
                  <a:solidFill>
                    <a:srgbClr val="FFD218"/>
                  </a:solidFill>
                  <a:latin typeface="Arial"/>
                  <a:cs typeface="Arial"/>
                </a:rPr>
                <a:t>SBIR</a:t>
              </a:r>
              <a:r>
                <a:rPr sz="1400" b="1" spc="-15" dirty="0">
                  <a:solidFill>
                    <a:srgbClr val="FFD218"/>
                  </a:solidFill>
                  <a:latin typeface="Arial"/>
                  <a:cs typeface="Arial"/>
                </a:rPr>
                <a:t> </a:t>
              </a:r>
              <a:r>
                <a:rPr sz="1400" b="1" dirty="0">
                  <a:solidFill>
                    <a:srgbClr val="FFD218"/>
                  </a:solidFill>
                  <a:latin typeface="Arial"/>
                  <a:cs typeface="Arial"/>
                </a:rPr>
                <a:t>/</a:t>
              </a:r>
              <a:r>
                <a:rPr sz="1400" b="1" spc="5" dirty="0">
                  <a:solidFill>
                    <a:srgbClr val="FFD218"/>
                  </a:solidFill>
                  <a:latin typeface="Arial"/>
                  <a:cs typeface="Arial"/>
                </a:rPr>
                <a:t> </a:t>
              </a:r>
              <a:r>
                <a:rPr sz="1400" b="1" spc="-5" dirty="0">
                  <a:solidFill>
                    <a:srgbClr val="FFD218"/>
                  </a:solidFill>
                  <a:latin typeface="Arial"/>
                  <a:cs typeface="Arial"/>
                </a:rPr>
                <a:t>STTR</a:t>
              </a:r>
              <a:r>
                <a:rPr sz="1400" b="1" spc="-10" dirty="0">
                  <a:solidFill>
                    <a:srgbClr val="FFD218"/>
                  </a:solidFill>
                  <a:latin typeface="Arial"/>
                  <a:cs typeface="Arial"/>
                </a:rPr>
                <a:t> </a:t>
              </a:r>
              <a:r>
                <a:rPr sz="1400" b="1" spc="-20" dirty="0">
                  <a:solidFill>
                    <a:srgbClr val="FFD218"/>
                  </a:solidFill>
                  <a:latin typeface="Arial"/>
                  <a:cs typeface="Arial"/>
                </a:rPr>
                <a:t>Buys</a:t>
              </a:r>
              <a:r>
                <a:rPr sz="1400" b="1" spc="45" dirty="0">
                  <a:solidFill>
                    <a:srgbClr val="FFD218"/>
                  </a:solidFill>
                  <a:latin typeface="Arial"/>
                  <a:cs typeface="Arial"/>
                </a:rPr>
                <a:t> </a:t>
              </a:r>
              <a:r>
                <a:rPr sz="1400" b="1" spc="-5" dirty="0">
                  <a:solidFill>
                    <a:srgbClr val="FFD218"/>
                  </a:solidFill>
                  <a:latin typeface="Arial"/>
                  <a:cs typeface="Arial"/>
                </a:rPr>
                <a:t>Research</a:t>
              </a:r>
              <a:r>
                <a:rPr sz="1400" b="1" spc="-30" dirty="0">
                  <a:solidFill>
                    <a:srgbClr val="FFD218"/>
                  </a:solidFill>
                  <a:latin typeface="Arial"/>
                  <a:cs typeface="Arial"/>
                </a:rPr>
                <a:t> </a:t>
              </a:r>
              <a:r>
                <a:rPr sz="1400" b="1" spc="-5" dirty="0">
                  <a:solidFill>
                    <a:srgbClr val="FFD218"/>
                  </a:solidFill>
                  <a:latin typeface="Arial"/>
                  <a:cs typeface="Arial"/>
                </a:rPr>
                <a:t>and</a:t>
              </a:r>
              <a:r>
                <a:rPr sz="1400" b="1" spc="-15" dirty="0">
                  <a:solidFill>
                    <a:srgbClr val="FFD218"/>
                  </a:solidFill>
                  <a:latin typeface="Arial"/>
                  <a:cs typeface="Arial"/>
                </a:rPr>
                <a:t> </a:t>
              </a:r>
              <a:r>
                <a:rPr sz="1400" b="1" spc="-5" dirty="0">
                  <a:solidFill>
                    <a:srgbClr val="FFD218"/>
                  </a:solidFill>
                  <a:latin typeface="Arial"/>
                  <a:cs typeface="Arial"/>
                </a:rPr>
                <a:t>Development,</a:t>
              </a:r>
              <a:r>
                <a:rPr sz="1400" b="1" spc="-20" dirty="0">
                  <a:solidFill>
                    <a:srgbClr val="FFD218"/>
                  </a:solidFill>
                  <a:latin typeface="Arial"/>
                  <a:cs typeface="Arial"/>
                </a:rPr>
                <a:t> </a:t>
              </a:r>
              <a:r>
                <a:rPr sz="1400" b="1" spc="-5" dirty="0">
                  <a:solidFill>
                    <a:srgbClr val="FFD218"/>
                  </a:solidFill>
                  <a:latin typeface="Arial"/>
                  <a:cs typeface="Arial"/>
                </a:rPr>
                <a:t>Not</a:t>
              </a:r>
              <a:r>
                <a:rPr sz="1400" b="1" dirty="0">
                  <a:solidFill>
                    <a:srgbClr val="FFD218"/>
                  </a:solidFill>
                  <a:latin typeface="Arial"/>
                  <a:cs typeface="Arial"/>
                </a:rPr>
                <a:t> Parts</a:t>
              </a:r>
              <a:r>
                <a:rPr sz="1400" b="1" spc="-15" dirty="0">
                  <a:solidFill>
                    <a:srgbClr val="FFD218"/>
                  </a:solidFill>
                  <a:latin typeface="Arial"/>
                  <a:cs typeface="Arial"/>
                </a:rPr>
                <a:t> </a:t>
              </a:r>
              <a:r>
                <a:rPr sz="1400" b="1" spc="-5" dirty="0">
                  <a:solidFill>
                    <a:srgbClr val="FFD218"/>
                  </a:solidFill>
                  <a:latin typeface="Arial"/>
                  <a:cs typeface="Arial"/>
                </a:rPr>
                <a:t>and</a:t>
              </a:r>
              <a:r>
                <a:rPr sz="1400" b="1" spc="-25" dirty="0">
                  <a:solidFill>
                    <a:srgbClr val="FFD218"/>
                  </a:solidFill>
                  <a:latin typeface="Arial"/>
                  <a:cs typeface="Arial"/>
                </a:rPr>
                <a:t> </a:t>
              </a:r>
              <a:r>
                <a:rPr sz="1400" b="1" spc="-5" dirty="0">
                  <a:solidFill>
                    <a:srgbClr val="FFD218"/>
                  </a:solidFill>
                  <a:latin typeface="Arial"/>
                  <a:cs typeface="Arial"/>
                </a:rPr>
                <a:t>Services</a:t>
              </a:r>
              <a:endParaRPr sz="1400" dirty="0">
                <a:latin typeface="Arial"/>
                <a:cs typeface="Arial"/>
              </a:endParaRPr>
            </a:p>
          </p:txBody>
        </p:sp>
      </p:grpSp>
    </p:spTree>
    <p:extLst>
      <p:ext uri="{BB962C8B-B14F-4D97-AF65-F5344CB8AC3E}">
        <p14:creationId xmlns:p14="http://schemas.microsoft.com/office/powerpoint/2010/main" val="26220947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fade">
                                      <p:cBhvr>
                                        <p:cTn id="7" dur="750"/>
                                        <p:tgtEl>
                                          <p:spTgt spid="56"/>
                                        </p:tgtEl>
                                      </p:cBhvr>
                                    </p:animEffect>
                                    <p:anim calcmode="lin" valueType="num">
                                      <p:cBhvr>
                                        <p:cTn id="8" dur="750" fill="hold"/>
                                        <p:tgtEl>
                                          <p:spTgt spid="56"/>
                                        </p:tgtEl>
                                        <p:attrNameLst>
                                          <p:attrName>ppt_x</p:attrName>
                                        </p:attrNameLst>
                                      </p:cBhvr>
                                      <p:tavLst>
                                        <p:tav tm="0">
                                          <p:val>
                                            <p:strVal val="#ppt_x"/>
                                          </p:val>
                                        </p:tav>
                                        <p:tav tm="100000">
                                          <p:val>
                                            <p:strVal val="#ppt_x"/>
                                          </p:val>
                                        </p:tav>
                                      </p:tavLst>
                                    </p:anim>
                                    <p:anim calcmode="lin" valueType="num">
                                      <p:cBhvr>
                                        <p:cTn id="9" dur="750" fill="hold"/>
                                        <p:tgtEl>
                                          <p:spTgt spid="56"/>
                                        </p:tgtEl>
                                        <p:attrNameLst>
                                          <p:attrName>ppt_y</p:attrName>
                                        </p:attrNameLst>
                                      </p:cBhvr>
                                      <p:tavLst>
                                        <p:tav tm="0">
                                          <p:val>
                                            <p:strVal val="#ppt_y-.1"/>
                                          </p:val>
                                        </p:tav>
                                        <p:tav tm="100000">
                                          <p:val>
                                            <p:strVal val="#ppt_y"/>
                                          </p:val>
                                        </p:tav>
                                      </p:tavLst>
                                    </p:anim>
                                  </p:childTnLst>
                                </p:cTn>
                              </p:par>
                              <p:par>
                                <p:cTn id="10" presetID="47" presetClass="entr" presetSubtype="0" fill="hold" grpId="0" nodeType="withEffect">
                                  <p:stCondLst>
                                    <p:cond delay="0"/>
                                  </p:stCondLst>
                                  <p:childTnLst>
                                    <p:set>
                                      <p:cBhvr>
                                        <p:cTn id="11" dur="1" fill="hold">
                                          <p:stCondLst>
                                            <p:cond delay="0"/>
                                          </p:stCondLst>
                                        </p:cTn>
                                        <p:tgtEl>
                                          <p:spTgt spid="57"/>
                                        </p:tgtEl>
                                        <p:attrNameLst>
                                          <p:attrName>style.visibility</p:attrName>
                                        </p:attrNameLst>
                                      </p:cBhvr>
                                      <p:to>
                                        <p:strVal val="visible"/>
                                      </p:to>
                                    </p:set>
                                    <p:animEffect transition="in" filter="fade">
                                      <p:cBhvr>
                                        <p:cTn id="12" dur="750"/>
                                        <p:tgtEl>
                                          <p:spTgt spid="57"/>
                                        </p:tgtEl>
                                      </p:cBhvr>
                                    </p:animEffect>
                                    <p:anim calcmode="lin" valueType="num">
                                      <p:cBhvr>
                                        <p:cTn id="13" dur="750" fill="hold"/>
                                        <p:tgtEl>
                                          <p:spTgt spid="57"/>
                                        </p:tgtEl>
                                        <p:attrNameLst>
                                          <p:attrName>ppt_x</p:attrName>
                                        </p:attrNameLst>
                                      </p:cBhvr>
                                      <p:tavLst>
                                        <p:tav tm="0">
                                          <p:val>
                                            <p:strVal val="#ppt_x"/>
                                          </p:val>
                                        </p:tav>
                                        <p:tav tm="100000">
                                          <p:val>
                                            <p:strVal val="#ppt_x"/>
                                          </p:val>
                                        </p:tav>
                                      </p:tavLst>
                                    </p:anim>
                                    <p:anim calcmode="lin" valueType="num">
                                      <p:cBhvr>
                                        <p:cTn id="14" dur="750" fill="hold"/>
                                        <p:tgtEl>
                                          <p:spTgt spid="57"/>
                                        </p:tgtEl>
                                        <p:attrNameLst>
                                          <p:attrName>ppt_y</p:attrName>
                                        </p:attrNameLst>
                                      </p:cBhvr>
                                      <p:tavLst>
                                        <p:tav tm="0">
                                          <p:val>
                                            <p:strVal val="#ppt_y-.1"/>
                                          </p:val>
                                        </p:tav>
                                        <p:tav tm="100000">
                                          <p:val>
                                            <p:strVal val="#ppt_y"/>
                                          </p:val>
                                        </p:tav>
                                      </p:tavLst>
                                    </p:anim>
                                  </p:childTnLst>
                                </p:cTn>
                              </p:par>
                              <p:par>
                                <p:cTn id="15" presetID="47" presetClass="entr" presetSubtype="0" fill="hold" grpId="0" nodeType="with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fade">
                                      <p:cBhvr>
                                        <p:cTn id="17" dur="750"/>
                                        <p:tgtEl>
                                          <p:spTgt spid="58"/>
                                        </p:tgtEl>
                                      </p:cBhvr>
                                    </p:animEffect>
                                    <p:anim calcmode="lin" valueType="num">
                                      <p:cBhvr>
                                        <p:cTn id="18" dur="750" fill="hold"/>
                                        <p:tgtEl>
                                          <p:spTgt spid="58"/>
                                        </p:tgtEl>
                                        <p:attrNameLst>
                                          <p:attrName>ppt_x</p:attrName>
                                        </p:attrNameLst>
                                      </p:cBhvr>
                                      <p:tavLst>
                                        <p:tav tm="0">
                                          <p:val>
                                            <p:strVal val="#ppt_x"/>
                                          </p:val>
                                        </p:tav>
                                        <p:tav tm="100000">
                                          <p:val>
                                            <p:strVal val="#ppt_x"/>
                                          </p:val>
                                        </p:tav>
                                      </p:tavLst>
                                    </p:anim>
                                    <p:anim calcmode="lin" valueType="num">
                                      <p:cBhvr>
                                        <p:cTn id="19" dur="750" fill="hold"/>
                                        <p:tgtEl>
                                          <p:spTgt spid="58"/>
                                        </p:tgtEl>
                                        <p:attrNameLst>
                                          <p:attrName>ppt_y</p:attrName>
                                        </p:attrNameLst>
                                      </p:cBhvr>
                                      <p:tavLst>
                                        <p:tav tm="0">
                                          <p:val>
                                            <p:strVal val="#ppt_y-.1"/>
                                          </p:val>
                                        </p:tav>
                                        <p:tav tm="100000">
                                          <p:val>
                                            <p:strVal val="#ppt_y"/>
                                          </p:val>
                                        </p:tav>
                                      </p:tavLst>
                                    </p:anim>
                                  </p:childTnLst>
                                </p:cTn>
                              </p:par>
                              <p:par>
                                <p:cTn id="20" presetID="47" presetClass="entr" presetSubtype="0" fill="hold" grpId="0" nodeType="with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fade">
                                      <p:cBhvr>
                                        <p:cTn id="22" dur="750"/>
                                        <p:tgtEl>
                                          <p:spTgt spid="61"/>
                                        </p:tgtEl>
                                      </p:cBhvr>
                                    </p:animEffect>
                                    <p:anim calcmode="lin" valueType="num">
                                      <p:cBhvr>
                                        <p:cTn id="23" dur="750" fill="hold"/>
                                        <p:tgtEl>
                                          <p:spTgt spid="61"/>
                                        </p:tgtEl>
                                        <p:attrNameLst>
                                          <p:attrName>ppt_x</p:attrName>
                                        </p:attrNameLst>
                                      </p:cBhvr>
                                      <p:tavLst>
                                        <p:tav tm="0">
                                          <p:val>
                                            <p:strVal val="#ppt_x"/>
                                          </p:val>
                                        </p:tav>
                                        <p:tav tm="100000">
                                          <p:val>
                                            <p:strVal val="#ppt_x"/>
                                          </p:val>
                                        </p:tav>
                                      </p:tavLst>
                                    </p:anim>
                                    <p:anim calcmode="lin" valueType="num">
                                      <p:cBhvr>
                                        <p:cTn id="24" dur="750" fill="hold"/>
                                        <p:tgtEl>
                                          <p:spTgt spid="61"/>
                                        </p:tgtEl>
                                        <p:attrNameLst>
                                          <p:attrName>ppt_y</p:attrName>
                                        </p:attrNameLst>
                                      </p:cBhvr>
                                      <p:tavLst>
                                        <p:tav tm="0">
                                          <p:val>
                                            <p:strVal val="#ppt_y-.1"/>
                                          </p:val>
                                        </p:tav>
                                        <p:tav tm="100000">
                                          <p:val>
                                            <p:strVal val="#ppt_y"/>
                                          </p:val>
                                        </p:tav>
                                      </p:tavLst>
                                    </p:anim>
                                  </p:childTnLst>
                                </p:cTn>
                              </p:par>
                              <p:par>
                                <p:cTn id="25" presetID="47" presetClass="entr" presetSubtype="0" fill="hold" grpId="0" nodeType="withEffect">
                                  <p:stCondLst>
                                    <p:cond delay="0"/>
                                  </p:stCondLst>
                                  <p:childTnLst>
                                    <p:set>
                                      <p:cBhvr>
                                        <p:cTn id="26" dur="1" fill="hold">
                                          <p:stCondLst>
                                            <p:cond delay="0"/>
                                          </p:stCondLst>
                                        </p:cTn>
                                        <p:tgtEl>
                                          <p:spTgt spid="60"/>
                                        </p:tgtEl>
                                        <p:attrNameLst>
                                          <p:attrName>style.visibility</p:attrName>
                                        </p:attrNameLst>
                                      </p:cBhvr>
                                      <p:to>
                                        <p:strVal val="visible"/>
                                      </p:to>
                                    </p:set>
                                    <p:animEffect transition="in" filter="fade">
                                      <p:cBhvr>
                                        <p:cTn id="27" dur="750"/>
                                        <p:tgtEl>
                                          <p:spTgt spid="60"/>
                                        </p:tgtEl>
                                      </p:cBhvr>
                                    </p:animEffect>
                                    <p:anim calcmode="lin" valueType="num">
                                      <p:cBhvr>
                                        <p:cTn id="28" dur="750" fill="hold"/>
                                        <p:tgtEl>
                                          <p:spTgt spid="60"/>
                                        </p:tgtEl>
                                        <p:attrNameLst>
                                          <p:attrName>ppt_x</p:attrName>
                                        </p:attrNameLst>
                                      </p:cBhvr>
                                      <p:tavLst>
                                        <p:tav tm="0">
                                          <p:val>
                                            <p:strVal val="#ppt_x"/>
                                          </p:val>
                                        </p:tav>
                                        <p:tav tm="100000">
                                          <p:val>
                                            <p:strVal val="#ppt_x"/>
                                          </p:val>
                                        </p:tav>
                                      </p:tavLst>
                                    </p:anim>
                                    <p:anim calcmode="lin" valueType="num">
                                      <p:cBhvr>
                                        <p:cTn id="29" dur="750" fill="hold"/>
                                        <p:tgtEl>
                                          <p:spTgt spid="60"/>
                                        </p:tgtEl>
                                        <p:attrNameLst>
                                          <p:attrName>ppt_y</p:attrName>
                                        </p:attrNameLst>
                                      </p:cBhvr>
                                      <p:tavLst>
                                        <p:tav tm="0">
                                          <p:val>
                                            <p:strVal val="#ppt_y-.1"/>
                                          </p:val>
                                        </p:tav>
                                        <p:tav tm="100000">
                                          <p:val>
                                            <p:strVal val="#ppt_y"/>
                                          </p:val>
                                        </p:tav>
                                      </p:tavLst>
                                    </p:anim>
                                  </p:childTnLst>
                                </p:cTn>
                              </p:par>
                              <p:par>
                                <p:cTn id="30" presetID="47" presetClass="entr" presetSubtype="0" fill="hold" grpId="0" nodeType="withEffect">
                                  <p:stCondLst>
                                    <p:cond delay="0"/>
                                  </p:stCondLst>
                                  <p:childTnLst>
                                    <p:set>
                                      <p:cBhvr>
                                        <p:cTn id="31" dur="1" fill="hold">
                                          <p:stCondLst>
                                            <p:cond delay="0"/>
                                          </p:stCondLst>
                                        </p:cTn>
                                        <p:tgtEl>
                                          <p:spTgt spid="59"/>
                                        </p:tgtEl>
                                        <p:attrNameLst>
                                          <p:attrName>style.visibility</p:attrName>
                                        </p:attrNameLst>
                                      </p:cBhvr>
                                      <p:to>
                                        <p:strVal val="visible"/>
                                      </p:to>
                                    </p:set>
                                    <p:animEffect transition="in" filter="fade">
                                      <p:cBhvr>
                                        <p:cTn id="32" dur="750"/>
                                        <p:tgtEl>
                                          <p:spTgt spid="59"/>
                                        </p:tgtEl>
                                      </p:cBhvr>
                                    </p:animEffect>
                                    <p:anim calcmode="lin" valueType="num">
                                      <p:cBhvr>
                                        <p:cTn id="33" dur="750" fill="hold"/>
                                        <p:tgtEl>
                                          <p:spTgt spid="59"/>
                                        </p:tgtEl>
                                        <p:attrNameLst>
                                          <p:attrName>ppt_x</p:attrName>
                                        </p:attrNameLst>
                                      </p:cBhvr>
                                      <p:tavLst>
                                        <p:tav tm="0">
                                          <p:val>
                                            <p:strVal val="#ppt_x"/>
                                          </p:val>
                                        </p:tav>
                                        <p:tav tm="100000">
                                          <p:val>
                                            <p:strVal val="#ppt_x"/>
                                          </p:val>
                                        </p:tav>
                                      </p:tavLst>
                                    </p:anim>
                                    <p:anim calcmode="lin" valueType="num">
                                      <p:cBhvr>
                                        <p:cTn id="34" dur="75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p:bldP spid="57" grpId="0"/>
      <p:bldP spid="58" grpId="0"/>
      <p:bldP spid="59" grpId="0"/>
      <p:bldP spid="60" grpId="0"/>
      <p:bldP spid="6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0914" y="1260931"/>
            <a:ext cx="8305800" cy="513986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 Small Business Concern (SBC) must satisfy the following conditions on the date of award for both Phase I and Phase II funding agreements:</a:t>
            </a:r>
          </a:p>
          <a:p>
            <a:pPr marL="342900" marR="0" lvl="0" indent="-342900" algn="l" defTabSz="914400" rtl="0" eaLnBrk="1" fontAlgn="auto" latinLnBrk="0" hangingPunct="1">
              <a:lnSpc>
                <a:spcPct val="100000"/>
              </a:lnSpc>
              <a:spcBef>
                <a:spcPts val="600"/>
              </a:spcBef>
              <a:spcAft>
                <a:spcPts val="600"/>
              </a:spcAft>
              <a:buClrTx/>
              <a:buSzTx/>
              <a:buFont typeface="+mj-lt"/>
              <a:buAutoNum type="arabicPeriod"/>
              <a:tabLst/>
              <a:defRPr/>
            </a:pP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Is organized for profit, with a place of business located in the United States, which operates primarily within the United States or which makes a significant contribution to the United States economy through payment of taxes or use of American products, materials or labor;</a:t>
            </a:r>
          </a:p>
          <a:p>
            <a:pPr marL="342900" marR="0" lvl="0" indent="-342900" algn="l" defTabSz="914400" rtl="0" eaLnBrk="1" fontAlgn="auto" latinLnBrk="0" hangingPunct="1">
              <a:lnSpc>
                <a:spcPct val="100000"/>
              </a:lnSpc>
              <a:spcBef>
                <a:spcPts val="600"/>
              </a:spcBef>
              <a:spcAft>
                <a:spcPts val="600"/>
              </a:spcAft>
              <a:buClrTx/>
              <a:buSzTx/>
              <a:buFont typeface="+mj-lt"/>
              <a:buAutoNum type="arabicPeriod"/>
              <a:tabLst/>
              <a:defRPr/>
            </a:pP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Is in the legal form of an individual proprietorship, partnership, limited liability company, corporation, joint venture, association, trust or cooperative, except that if the concern is a joint venture, each entity to the venture must meet the requirements set forth in paragraph (3) below;</a:t>
            </a:r>
          </a:p>
          <a:p>
            <a:pPr marL="342900" marR="0" lvl="0" indent="-342900" algn="l" defTabSz="914400" rtl="0" eaLnBrk="1" fontAlgn="auto" latinLnBrk="0" hangingPunct="1">
              <a:lnSpc>
                <a:spcPct val="100000"/>
              </a:lnSpc>
              <a:spcBef>
                <a:spcPts val="600"/>
              </a:spcBef>
              <a:spcAft>
                <a:spcPts val="600"/>
              </a:spcAft>
              <a:buClrTx/>
              <a:buSzTx/>
              <a:buFont typeface="+mj-lt"/>
              <a:buAutoNum type="arabicPeriod"/>
              <a:tabLst/>
              <a:defRPr/>
            </a:pP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Is more than 50 percent directly owned and controlled by one or more individuals (who are citizens or permanent resident aliens of the United States), other small business concerns (each of which is more than 50% directly owned and controlled by individuals who are citizens or permanent resident aliens of the United States), or any combination of these;</a:t>
            </a:r>
          </a:p>
          <a:p>
            <a:pPr marL="342900" marR="0" lvl="0" indent="-342900" algn="l" defTabSz="914400" rtl="0" eaLnBrk="1" fontAlgn="auto" latinLnBrk="0" hangingPunct="1">
              <a:lnSpc>
                <a:spcPct val="100000"/>
              </a:lnSpc>
              <a:spcBef>
                <a:spcPts val="600"/>
              </a:spcBef>
              <a:spcAft>
                <a:spcPts val="600"/>
              </a:spcAft>
              <a:buClrTx/>
              <a:buSzTx/>
              <a:buFont typeface="+mj-lt"/>
              <a:buAutoNum type="arabicPeriod"/>
              <a:tabLst/>
              <a:defRPr/>
            </a:pP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Has, including its affiliates, not more than 500 employees.</a:t>
            </a:r>
          </a:p>
        </p:txBody>
      </p:sp>
      <p:sp>
        <p:nvSpPr>
          <p:cNvPr id="4" name="Title 3"/>
          <p:cNvSpPr txBox="1">
            <a:spLocks/>
          </p:cNvSpPr>
          <p:nvPr/>
        </p:nvSpPr>
        <p:spPr>
          <a:xfrm>
            <a:off x="1139800" y="237991"/>
            <a:ext cx="7318400" cy="609600"/>
          </a:xfrm>
          <a:prstGeom prst="rect">
            <a:avLst/>
          </a:prstGeom>
        </p:spPr>
        <p:txBody>
          <a:bodyPr anchor="ctr" anchorCtr="1"/>
          <a:lstStyle>
            <a:lvl1pPr algn="ctr" rtl="0" eaLnBrk="0" fontAlgn="base" hangingPunct="0">
              <a:spcBef>
                <a:spcPct val="0"/>
              </a:spcBef>
              <a:spcAft>
                <a:spcPct val="0"/>
              </a:spcAft>
              <a:defRPr sz="2400" b="1">
                <a:solidFill>
                  <a:schemeClr val="bg1"/>
                </a:solidFill>
                <a:latin typeface="+mj-lt"/>
                <a:ea typeface="+mj-ea"/>
                <a:cs typeface="+mj-cs"/>
              </a:defRPr>
            </a:lvl1pPr>
            <a:lvl2pPr algn="ctr" rtl="0" eaLnBrk="0" fontAlgn="base" hangingPunct="0">
              <a:spcBef>
                <a:spcPct val="0"/>
              </a:spcBef>
              <a:spcAft>
                <a:spcPct val="0"/>
              </a:spcAft>
              <a:defRPr sz="2400" b="1">
                <a:solidFill>
                  <a:srgbClr val="000099"/>
                </a:solidFill>
                <a:latin typeface="Arial" charset="0"/>
              </a:defRPr>
            </a:lvl2pPr>
            <a:lvl3pPr algn="ctr" rtl="0" eaLnBrk="0" fontAlgn="base" hangingPunct="0">
              <a:spcBef>
                <a:spcPct val="0"/>
              </a:spcBef>
              <a:spcAft>
                <a:spcPct val="0"/>
              </a:spcAft>
              <a:defRPr sz="2400" b="1">
                <a:solidFill>
                  <a:srgbClr val="000099"/>
                </a:solidFill>
                <a:latin typeface="Arial" charset="0"/>
              </a:defRPr>
            </a:lvl3pPr>
            <a:lvl4pPr algn="ctr" rtl="0" eaLnBrk="0" fontAlgn="base" hangingPunct="0">
              <a:spcBef>
                <a:spcPct val="0"/>
              </a:spcBef>
              <a:spcAft>
                <a:spcPct val="0"/>
              </a:spcAft>
              <a:defRPr sz="2400" b="1">
                <a:solidFill>
                  <a:srgbClr val="000099"/>
                </a:solidFill>
                <a:latin typeface="Arial" charset="0"/>
              </a:defRPr>
            </a:lvl4pPr>
            <a:lvl5pPr algn="ctr" rtl="0" eaLnBrk="0" fontAlgn="base" hangingPunct="0">
              <a:spcBef>
                <a:spcPct val="0"/>
              </a:spcBef>
              <a:spcAft>
                <a:spcPct val="0"/>
              </a:spcAft>
              <a:defRPr sz="2400" b="1">
                <a:solidFill>
                  <a:srgbClr val="000099"/>
                </a:solidFill>
                <a:latin typeface="Arial" charset="0"/>
              </a:defRPr>
            </a:lvl5pPr>
            <a:lvl6pPr marL="457200" algn="ctr" rtl="0" fontAlgn="base">
              <a:spcBef>
                <a:spcPct val="0"/>
              </a:spcBef>
              <a:spcAft>
                <a:spcPct val="0"/>
              </a:spcAft>
              <a:defRPr sz="2400" b="1">
                <a:solidFill>
                  <a:srgbClr val="000099"/>
                </a:solidFill>
                <a:latin typeface="Arial" charset="0"/>
              </a:defRPr>
            </a:lvl6pPr>
            <a:lvl7pPr marL="914400" algn="ctr" rtl="0" fontAlgn="base">
              <a:spcBef>
                <a:spcPct val="0"/>
              </a:spcBef>
              <a:spcAft>
                <a:spcPct val="0"/>
              </a:spcAft>
              <a:defRPr sz="2400" b="1">
                <a:solidFill>
                  <a:srgbClr val="000099"/>
                </a:solidFill>
                <a:latin typeface="Arial" charset="0"/>
              </a:defRPr>
            </a:lvl7pPr>
            <a:lvl8pPr marL="1371600" algn="ctr" rtl="0" fontAlgn="base">
              <a:spcBef>
                <a:spcPct val="0"/>
              </a:spcBef>
              <a:spcAft>
                <a:spcPct val="0"/>
              </a:spcAft>
              <a:defRPr sz="2400" b="1">
                <a:solidFill>
                  <a:srgbClr val="000099"/>
                </a:solidFill>
                <a:latin typeface="Arial" charset="0"/>
              </a:defRPr>
            </a:lvl8pPr>
            <a:lvl9pPr marL="1828800" algn="ctr" rtl="0" fontAlgn="base">
              <a:spcBef>
                <a:spcPct val="0"/>
              </a:spcBef>
              <a:spcAft>
                <a:spcPct val="0"/>
              </a:spcAft>
              <a:defRPr sz="2400" b="1">
                <a:solidFill>
                  <a:srgbClr val="000099"/>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dirty="0">
                <a:ln>
                  <a:noFill/>
                </a:ln>
                <a:solidFill>
                  <a:srgbClr val="002060"/>
                </a:solidFill>
                <a:effectLst/>
                <a:uLnTx/>
                <a:uFillTx/>
                <a:latin typeface="Arial" panose="020B0604020202020204" pitchFamily="34" charset="0"/>
                <a:ea typeface="+mj-ea"/>
                <a:cs typeface="Arial" panose="020B0604020202020204" pitchFamily="34" charset="0"/>
              </a:rPr>
              <a:t>Eligibility Requirements</a:t>
            </a:r>
          </a:p>
        </p:txBody>
      </p:sp>
      <p:sp>
        <p:nvSpPr>
          <p:cNvPr id="7" name="Slide Number Placeholder 28">
            <a:extLst>
              <a:ext uri="{FF2B5EF4-FFF2-40B4-BE49-F238E27FC236}">
                <a16:creationId xmlns:a16="http://schemas.microsoft.com/office/drawing/2014/main" id="{24C755E5-B1A6-01CC-F029-B4C8E5762289}"/>
              </a:ext>
            </a:extLst>
          </p:cNvPr>
          <p:cNvSpPr>
            <a:spLocks noGrp="1"/>
          </p:cNvSpPr>
          <p:nvPr>
            <p:ph type="sldNum" sz="quarter" idx="4294967295"/>
          </p:nvPr>
        </p:nvSpPr>
        <p:spPr>
          <a:xfrm>
            <a:off x="8915400" y="6604001"/>
            <a:ext cx="419100" cy="2159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554E6E-FEC8-4A81-9D3B-CF4622AB828E}" type="slidenum">
              <a:rPr kumimoji="0" lang="en-US" sz="900" b="0" i="0" u="none" strike="noStrike" kern="1200" cap="none" spc="0" normalizeH="0" baseline="0" noProof="0" smtClean="0">
                <a:ln>
                  <a:noFill/>
                </a:ln>
                <a:solidFill>
                  <a:srgbClr val="FFFFFF">
                    <a:tint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US" sz="900" b="0" i="0" u="none" strike="noStrike" kern="1200" cap="none" spc="0" normalizeH="0" baseline="0" noProof="0" dirty="0">
              <a:ln>
                <a:noFill/>
              </a:ln>
              <a:solidFill>
                <a:srgbClr val="FFFFFF">
                  <a:tint val="75000"/>
                </a:srgbClr>
              </a:solidFill>
              <a:effectLst/>
              <a:uLnTx/>
              <a:uFillTx/>
              <a:latin typeface="Arial" panose="020B0604020202020204" pitchFamily="34" charset="0"/>
              <a:ea typeface="+mn-ea"/>
              <a:cs typeface="Arial" panose="020B0604020202020204" pitchFamily="34" charset="0"/>
            </a:endParaRPr>
          </a:p>
        </p:txBody>
      </p:sp>
      <p:sp>
        <p:nvSpPr>
          <p:cNvPr id="9" name="Slide Number Placeholder 1"/>
          <p:cNvSpPr txBox="1">
            <a:spLocks/>
          </p:cNvSpPr>
          <p:nvPr/>
        </p:nvSpPr>
        <p:spPr bwMode="auto">
          <a:xfrm>
            <a:off x="8747125" y="6634163"/>
            <a:ext cx="396875" cy="223837"/>
          </a:xfrm>
          <a:prstGeom prst="rect">
            <a:avLst/>
          </a:prstGeom>
          <a:noFill/>
          <a:ln w="9525">
            <a:noFill/>
            <a:miter lim="800000"/>
            <a:headEnd/>
            <a:tailEnd/>
          </a:ln>
        </p:spPr>
        <p:txBody>
          <a:bodyPr vert="horz" wrap="square" lIns="91399" tIns="45700" rIns="91399" bIns="45700" numCol="1" anchor="t" anchorCtr="0" compatLnSpc="1">
            <a:prstTxWarp prst="textNoShape">
              <a:avLst/>
            </a:prstTxWarp>
            <a:noAutofit/>
          </a:bodyPr>
          <a:lstStyle>
            <a:lvl1pPr marL="0" indent="0" algn="ctr" rtl="0" eaLnBrk="0" fontAlgn="base" hangingPunct="0">
              <a:spcBef>
                <a:spcPct val="20000"/>
              </a:spcBef>
              <a:spcAft>
                <a:spcPct val="0"/>
              </a:spcAft>
              <a:buNone/>
              <a:defRPr sz="900">
                <a:solidFill>
                  <a:schemeClr val="bg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har char="–"/>
              <a:defRPr sz="1800">
                <a:solidFill>
                  <a:schemeClr val="tx1"/>
                </a:solidFill>
                <a:latin typeface="+mn-lt"/>
              </a:defRPr>
            </a:lvl2pPr>
            <a:lvl3pPr marL="1141413" indent="-227013"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5813" indent="-227013" algn="l" rtl="0" eaLnBrk="0" fontAlgn="base" hangingPunct="0">
              <a:spcBef>
                <a:spcPct val="20000"/>
              </a:spcBef>
              <a:spcAft>
                <a:spcPct val="0"/>
              </a:spcAft>
              <a:buChar char="»"/>
              <a:defRPr sz="1200">
                <a:solidFill>
                  <a:schemeClr val="tx1"/>
                </a:solidFill>
                <a:latin typeface="+mn-lt"/>
              </a:defRPr>
            </a:lvl5pPr>
            <a:lvl6pPr marL="2513013" indent="-227013" algn="l" rtl="0" fontAlgn="base">
              <a:spcBef>
                <a:spcPct val="20000"/>
              </a:spcBef>
              <a:spcAft>
                <a:spcPct val="0"/>
              </a:spcAft>
              <a:buChar char="»"/>
              <a:defRPr sz="1400">
                <a:solidFill>
                  <a:schemeClr val="tx1"/>
                </a:solidFill>
                <a:latin typeface="+mn-lt"/>
              </a:defRPr>
            </a:lvl6pPr>
            <a:lvl7pPr marL="2970213" indent="-227013" algn="l" rtl="0" fontAlgn="base">
              <a:spcBef>
                <a:spcPct val="20000"/>
              </a:spcBef>
              <a:spcAft>
                <a:spcPct val="0"/>
              </a:spcAft>
              <a:buChar char="»"/>
              <a:defRPr sz="1400">
                <a:solidFill>
                  <a:schemeClr val="tx1"/>
                </a:solidFill>
                <a:latin typeface="+mn-lt"/>
              </a:defRPr>
            </a:lvl7pPr>
            <a:lvl8pPr marL="3427413" indent="-227013" algn="l" rtl="0" fontAlgn="base">
              <a:spcBef>
                <a:spcPct val="20000"/>
              </a:spcBef>
              <a:spcAft>
                <a:spcPct val="0"/>
              </a:spcAft>
              <a:buChar char="»"/>
              <a:defRPr sz="1400">
                <a:solidFill>
                  <a:schemeClr val="tx1"/>
                </a:solidFill>
                <a:latin typeface="+mn-lt"/>
              </a:defRPr>
            </a:lvl8pPr>
            <a:lvl9pPr marL="3884613" indent="-227013" algn="l" rtl="0" fontAlgn="base">
              <a:spcBef>
                <a:spcPct val="20000"/>
              </a:spcBef>
              <a:spcAft>
                <a:spcPct val="0"/>
              </a:spcAft>
              <a:buChar char="»"/>
              <a:defRPr sz="1400">
                <a:solidFill>
                  <a:schemeClr val="tx1"/>
                </a:solidFill>
                <a:latin typeface="+mn-lt"/>
              </a:defRPr>
            </a:lvl9pPr>
          </a:lstStyle>
          <a:p>
            <a:pPr>
              <a:defRPr/>
            </a:pPr>
            <a:fld id="{E3007D63-7196-4CC3-B12C-8B6529729D5D}" type="slidenum">
              <a:rPr lang="en-US" kern="0" smtClean="0">
                <a:solidFill>
                  <a:schemeClr val="tx1"/>
                </a:solidFill>
              </a:rPr>
              <a:pPr>
                <a:defRPr/>
              </a:pPr>
              <a:t>5</a:t>
            </a:fld>
            <a:endParaRPr lang="en-US" kern="0" dirty="0">
              <a:solidFill>
                <a:schemeClr val="tx1"/>
              </a:solidFill>
            </a:endParaRPr>
          </a:p>
        </p:txBody>
      </p:sp>
      <p:sp>
        <p:nvSpPr>
          <p:cNvPr id="10" name="Footer Placeholder 5"/>
          <p:cNvSpPr txBox="1">
            <a:spLocks/>
          </p:cNvSpPr>
          <p:nvPr/>
        </p:nvSpPr>
        <p:spPr>
          <a:xfrm>
            <a:off x="2596717" y="6644883"/>
            <a:ext cx="3962006" cy="244474"/>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r>
              <a:rPr lang="en-US" sz="800" dirty="0">
                <a:solidFill>
                  <a:schemeClr val="bg1">
                    <a:lumMod val="50000"/>
                    <a:lumOff val="50000"/>
                  </a:schemeClr>
                </a:solidFill>
                <a:cs typeface="Times New Roman" pitchFamily="18" charset="0"/>
              </a:rPr>
              <a:t>DISTRIBUTION STATEMENT A. Approved for public release; distribution unlimited</a:t>
            </a:r>
            <a:endParaRPr lang="en-US" sz="1000" dirty="0">
              <a:solidFill>
                <a:srgbClr val="000000"/>
              </a:solidFill>
              <a:cs typeface="Times New Roman" pitchFamily="18" charset="0"/>
            </a:endParaRPr>
          </a:p>
        </p:txBody>
      </p:sp>
    </p:spTree>
    <p:extLst>
      <p:ext uri="{BB962C8B-B14F-4D97-AF65-F5344CB8AC3E}">
        <p14:creationId xmlns:p14="http://schemas.microsoft.com/office/powerpoint/2010/main" val="4289160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20914" y="980956"/>
            <a:ext cx="8305800" cy="572464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SBIR:	</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 minimum of 2/3 of the research and/or analytical effort must be performed by the proposing firm for Phase I.</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 minimum of 1/2 of the research and/or analytical effort must be performed by the proposing firm for Phase II.</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STTR:</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The proposing firm must subcontract a portion of the award to a research institution that is owned and operated exclusively for scientific or educational purposes, non-profit, and located in the US.  Research institutions eligible to participate in the STTR Program include: </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Nonprofit college or university</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Domestic nonprofit scientific/research organization</a:t>
            </a:r>
          </a:p>
          <a:p>
            <a:pPr marL="742950" marR="0" lvl="1"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Federally Funded R&amp;D Centers (FFRDC)</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 minimum of 40% of the research and/or analytical effort must be performed by the Small Business.</a:t>
            </a:r>
          </a:p>
          <a:p>
            <a:pPr marL="285750" marR="0" lvl="0" indent="-2857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US" sz="1800" b="0" i="0" u="none" strike="noStrike" kern="1200" cap="none" spc="0" normalizeH="0" baseline="0" noProof="0" dirty="0">
                <a:ln>
                  <a:noFill/>
                </a:ln>
                <a:solidFill>
                  <a:srgbClr val="FFFFFF"/>
                </a:solidFill>
                <a:effectLst/>
                <a:uLnTx/>
                <a:uFillTx/>
                <a:latin typeface="Arial" panose="020B0604020202020204" pitchFamily="34" charset="0"/>
                <a:ea typeface="+mn-ea"/>
                <a:cs typeface="Arial" panose="020B0604020202020204" pitchFamily="34" charset="0"/>
              </a:rPr>
              <a:t>A minimum of 30% of the research and/or analytical effort must be performed by the Research Institution.</a:t>
            </a:r>
          </a:p>
        </p:txBody>
      </p:sp>
      <p:sp>
        <p:nvSpPr>
          <p:cNvPr id="4" name="Title 3"/>
          <p:cNvSpPr txBox="1">
            <a:spLocks/>
          </p:cNvSpPr>
          <p:nvPr/>
        </p:nvSpPr>
        <p:spPr>
          <a:xfrm>
            <a:off x="1139800" y="237991"/>
            <a:ext cx="7318400" cy="609600"/>
          </a:xfrm>
          <a:prstGeom prst="rect">
            <a:avLst/>
          </a:prstGeom>
        </p:spPr>
        <p:txBody>
          <a:bodyPr anchor="ctr" anchorCtr="1"/>
          <a:lstStyle>
            <a:lvl1pPr algn="ctr" rtl="0" eaLnBrk="0" fontAlgn="base" hangingPunct="0">
              <a:spcBef>
                <a:spcPct val="0"/>
              </a:spcBef>
              <a:spcAft>
                <a:spcPct val="0"/>
              </a:spcAft>
              <a:defRPr sz="2400" b="1">
                <a:solidFill>
                  <a:schemeClr val="bg1"/>
                </a:solidFill>
                <a:latin typeface="+mj-lt"/>
                <a:ea typeface="+mj-ea"/>
                <a:cs typeface="+mj-cs"/>
              </a:defRPr>
            </a:lvl1pPr>
            <a:lvl2pPr algn="ctr" rtl="0" eaLnBrk="0" fontAlgn="base" hangingPunct="0">
              <a:spcBef>
                <a:spcPct val="0"/>
              </a:spcBef>
              <a:spcAft>
                <a:spcPct val="0"/>
              </a:spcAft>
              <a:defRPr sz="2400" b="1">
                <a:solidFill>
                  <a:srgbClr val="000099"/>
                </a:solidFill>
                <a:latin typeface="Arial" charset="0"/>
              </a:defRPr>
            </a:lvl2pPr>
            <a:lvl3pPr algn="ctr" rtl="0" eaLnBrk="0" fontAlgn="base" hangingPunct="0">
              <a:spcBef>
                <a:spcPct val="0"/>
              </a:spcBef>
              <a:spcAft>
                <a:spcPct val="0"/>
              </a:spcAft>
              <a:defRPr sz="2400" b="1">
                <a:solidFill>
                  <a:srgbClr val="000099"/>
                </a:solidFill>
                <a:latin typeface="Arial" charset="0"/>
              </a:defRPr>
            </a:lvl3pPr>
            <a:lvl4pPr algn="ctr" rtl="0" eaLnBrk="0" fontAlgn="base" hangingPunct="0">
              <a:spcBef>
                <a:spcPct val="0"/>
              </a:spcBef>
              <a:spcAft>
                <a:spcPct val="0"/>
              </a:spcAft>
              <a:defRPr sz="2400" b="1">
                <a:solidFill>
                  <a:srgbClr val="000099"/>
                </a:solidFill>
                <a:latin typeface="Arial" charset="0"/>
              </a:defRPr>
            </a:lvl4pPr>
            <a:lvl5pPr algn="ctr" rtl="0" eaLnBrk="0" fontAlgn="base" hangingPunct="0">
              <a:spcBef>
                <a:spcPct val="0"/>
              </a:spcBef>
              <a:spcAft>
                <a:spcPct val="0"/>
              </a:spcAft>
              <a:defRPr sz="2400" b="1">
                <a:solidFill>
                  <a:srgbClr val="000099"/>
                </a:solidFill>
                <a:latin typeface="Arial" charset="0"/>
              </a:defRPr>
            </a:lvl5pPr>
            <a:lvl6pPr marL="457200" algn="ctr" rtl="0" fontAlgn="base">
              <a:spcBef>
                <a:spcPct val="0"/>
              </a:spcBef>
              <a:spcAft>
                <a:spcPct val="0"/>
              </a:spcAft>
              <a:defRPr sz="2400" b="1">
                <a:solidFill>
                  <a:srgbClr val="000099"/>
                </a:solidFill>
                <a:latin typeface="Arial" charset="0"/>
              </a:defRPr>
            </a:lvl6pPr>
            <a:lvl7pPr marL="914400" algn="ctr" rtl="0" fontAlgn="base">
              <a:spcBef>
                <a:spcPct val="0"/>
              </a:spcBef>
              <a:spcAft>
                <a:spcPct val="0"/>
              </a:spcAft>
              <a:defRPr sz="2400" b="1">
                <a:solidFill>
                  <a:srgbClr val="000099"/>
                </a:solidFill>
                <a:latin typeface="Arial" charset="0"/>
              </a:defRPr>
            </a:lvl7pPr>
            <a:lvl8pPr marL="1371600" algn="ctr" rtl="0" fontAlgn="base">
              <a:spcBef>
                <a:spcPct val="0"/>
              </a:spcBef>
              <a:spcAft>
                <a:spcPct val="0"/>
              </a:spcAft>
              <a:defRPr sz="2400" b="1">
                <a:solidFill>
                  <a:srgbClr val="000099"/>
                </a:solidFill>
                <a:latin typeface="Arial" charset="0"/>
              </a:defRPr>
            </a:lvl8pPr>
            <a:lvl9pPr marL="1828800" algn="ctr" rtl="0" fontAlgn="base">
              <a:spcBef>
                <a:spcPct val="0"/>
              </a:spcBef>
              <a:spcAft>
                <a:spcPct val="0"/>
              </a:spcAft>
              <a:defRPr sz="2400" b="1">
                <a:solidFill>
                  <a:srgbClr val="000099"/>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dirty="0">
                <a:ln>
                  <a:noFill/>
                </a:ln>
                <a:solidFill>
                  <a:srgbClr val="002060"/>
                </a:solidFill>
                <a:effectLst/>
                <a:uLnTx/>
                <a:uFillTx/>
                <a:latin typeface="Arial" panose="020B0604020202020204" pitchFamily="34" charset="0"/>
                <a:ea typeface="+mj-ea"/>
                <a:cs typeface="Arial" panose="020B0604020202020204" pitchFamily="34" charset="0"/>
              </a:rPr>
              <a:t>Other Rules</a:t>
            </a:r>
          </a:p>
        </p:txBody>
      </p:sp>
      <p:sp>
        <p:nvSpPr>
          <p:cNvPr id="7" name="Slide Number Placeholder 28">
            <a:extLst>
              <a:ext uri="{FF2B5EF4-FFF2-40B4-BE49-F238E27FC236}">
                <a16:creationId xmlns:a16="http://schemas.microsoft.com/office/drawing/2014/main" id="{24C755E5-B1A6-01CC-F029-B4C8E5762289}"/>
              </a:ext>
            </a:extLst>
          </p:cNvPr>
          <p:cNvSpPr>
            <a:spLocks noGrp="1"/>
          </p:cNvSpPr>
          <p:nvPr>
            <p:ph type="sldNum" sz="quarter" idx="4294967295"/>
          </p:nvPr>
        </p:nvSpPr>
        <p:spPr>
          <a:xfrm>
            <a:off x="8915400" y="6604001"/>
            <a:ext cx="419100" cy="215900"/>
          </a:xfrm>
          <a:prstGeom prst="rect">
            <a:avLst/>
          </a:prstGeom>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51554E6E-FEC8-4A81-9D3B-CF4622AB828E}" type="slidenum">
              <a:rPr kumimoji="0" lang="en-US" sz="900" b="0" i="0" u="none" strike="noStrike" kern="1200" cap="none" spc="0" normalizeH="0" baseline="0" noProof="0" smtClean="0">
                <a:ln>
                  <a:noFill/>
                </a:ln>
                <a:solidFill>
                  <a:srgbClr val="FFFFFF">
                    <a:tint val="75000"/>
                  </a:srgbClr>
                </a:solidFill>
                <a:effectLst/>
                <a:uLnTx/>
                <a:uFillTx/>
                <a:latin typeface="Arial" panose="020B0604020202020204" pitchFamily="34" charset="0"/>
                <a:ea typeface="+mn-ea"/>
                <a:cs typeface="Arial" panose="020B0604020202020204" pitchFamily="34" charset="0"/>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US" sz="900" b="0" i="0" u="none" strike="noStrike" kern="1200" cap="none" spc="0" normalizeH="0" baseline="0" noProof="0" dirty="0">
              <a:ln>
                <a:noFill/>
              </a:ln>
              <a:solidFill>
                <a:srgbClr val="FFFFFF">
                  <a:tint val="75000"/>
                </a:srgbClr>
              </a:solidFill>
              <a:effectLst/>
              <a:uLnTx/>
              <a:uFillTx/>
              <a:latin typeface="Arial" panose="020B0604020202020204" pitchFamily="34" charset="0"/>
              <a:ea typeface="+mn-ea"/>
              <a:cs typeface="Arial" panose="020B0604020202020204" pitchFamily="34" charset="0"/>
            </a:endParaRPr>
          </a:p>
        </p:txBody>
      </p:sp>
      <p:sp>
        <p:nvSpPr>
          <p:cNvPr id="9" name="Slide Number Placeholder 1"/>
          <p:cNvSpPr txBox="1">
            <a:spLocks/>
          </p:cNvSpPr>
          <p:nvPr/>
        </p:nvSpPr>
        <p:spPr bwMode="auto">
          <a:xfrm>
            <a:off x="8747125" y="6634163"/>
            <a:ext cx="396875" cy="223837"/>
          </a:xfrm>
          <a:prstGeom prst="rect">
            <a:avLst/>
          </a:prstGeom>
          <a:noFill/>
          <a:ln w="9525">
            <a:noFill/>
            <a:miter lim="800000"/>
            <a:headEnd/>
            <a:tailEnd/>
          </a:ln>
        </p:spPr>
        <p:txBody>
          <a:bodyPr vert="horz" wrap="square" lIns="91399" tIns="45700" rIns="91399" bIns="45700" numCol="1" anchor="t" anchorCtr="0" compatLnSpc="1">
            <a:prstTxWarp prst="textNoShape">
              <a:avLst/>
            </a:prstTxWarp>
            <a:noAutofit/>
          </a:bodyPr>
          <a:lstStyle>
            <a:lvl1pPr marL="0" indent="0" algn="ctr" rtl="0" eaLnBrk="0" fontAlgn="base" hangingPunct="0">
              <a:spcBef>
                <a:spcPct val="20000"/>
              </a:spcBef>
              <a:spcAft>
                <a:spcPct val="0"/>
              </a:spcAft>
              <a:buNone/>
              <a:defRPr sz="900">
                <a:solidFill>
                  <a:schemeClr val="bg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har char="–"/>
              <a:defRPr sz="1800">
                <a:solidFill>
                  <a:schemeClr val="tx1"/>
                </a:solidFill>
                <a:latin typeface="+mn-lt"/>
              </a:defRPr>
            </a:lvl2pPr>
            <a:lvl3pPr marL="1141413" indent="-227013"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5813" indent="-227013" algn="l" rtl="0" eaLnBrk="0" fontAlgn="base" hangingPunct="0">
              <a:spcBef>
                <a:spcPct val="20000"/>
              </a:spcBef>
              <a:spcAft>
                <a:spcPct val="0"/>
              </a:spcAft>
              <a:buChar char="»"/>
              <a:defRPr sz="1200">
                <a:solidFill>
                  <a:schemeClr val="tx1"/>
                </a:solidFill>
                <a:latin typeface="+mn-lt"/>
              </a:defRPr>
            </a:lvl5pPr>
            <a:lvl6pPr marL="2513013" indent="-227013" algn="l" rtl="0" fontAlgn="base">
              <a:spcBef>
                <a:spcPct val="20000"/>
              </a:spcBef>
              <a:spcAft>
                <a:spcPct val="0"/>
              </a:spcAft>
              <a:buChar char="»"/>
              <a:defRPr sz="1400">
                <a:solidFill>
                  <a:schemeClr val="tx1"/>
                </a:solidFill>
                <a:latin typeface="+mn-lt"/>
              </a:defRPr>
            </a:lvl6pPr>
            <a:lvl7pPr marL="2970213" indent="-227013" algn="l" rtl="0" fontAlgn="base">
              <a:spcBef>
                <a:spcPct val="20000"/>
              </a:spcBef>
              <a:spcAft>
                <a:spcPct val="0"/>
              </a:spcAft>
              <a:buChar char="»"/>
              <a:defRPr sz="1400">
                <a:solidFill>
                  <a:schemeClr val="tx1"/>
                </a:solidFill>
                <a:latin typeface="+mn-lt"/>
              </a:defRPr>
            </a:lvl7pPr>
            <a:lvl8pPr marL="3427413" indent="-227013" algn="l" rtl="0" fontAlgn="base">
              <a:spcBef>
                <a:spcPct val="20000"/>
              </a:spcBef>
              <a:spcAft>
                <a:spcPct val="0"/>
              </a:spcAft>
              <a:buChar char="»"/>
              <a:defRPr sz="1400">
                <a:solidFill>
                  <a:schemeClr val="tx1"/>
                </a:solidFill>
                <a:latin typeface="+mn-lt"/>
              </a:defRPr>
            </a:lvl8pPr>
            <a:lvl9pPr marL="3884613" indent="-227013" algn="l" rtl="0" fontAlgn="base">
              <a:spcBef>
                <a:spcPct val="20000"/>
              </a:spcBef>
              <a:spcAft>
                <a:spcPct val="0"/>
              </a:spcAft>
              <a:buChar char="»"/>
              <a:defRPr sz="1400">
                <a:solidFill>
                  <a:schemeClr val="tx1"/>
                </a:solidFill>
                <a:latin typeface="+mn-lt"/>
              </a:defRPr>
            </a:lvl9pPr>
          </a:lstStyle>
          <a:p>
            <a:pPr>
              <a:defRPr/>
            </a:pPr>
            <a:fld id="{E3007D63-7196-4CC3-B12C-8B6529729D5D}" type="slidenum">
              <a:rPr lang="en-US" kern="0" smtClean="0">
                <a:solidFill>
                  <a:schemeClr val="tx1"/>
                </a:solidFill>
              </a:rPr>
              <a:pPr>
                <a:defRPr/>
              </a:pPr>
              <a:t>6</a:t>
            </a:fld>
            <a:endParaRPr lang="en-US" kern="0" dirty="0">
              <a:solidFill>
                <a:schemeClr val="tx1"/>
              </a:solidFill>
            </a:endParaRPr>
          </a:p>
        </p:txBody>
      </p:sp>
      <p:sp>
        <p:nvSpPr>
          <p:cNvPr id="10" name="Footer Placeholder 5"/>
          <p:cNvSpPr txBox="1">
            <a:spLocks/>
          </p:cNvSpPr>
          <p:nvPr/>
        </p:nvSpPr>
        <p:spPr>
          <a:xfrm>
            <a:off x="2596717" y="6644883"/>
            <a:ext cx="3962006" cy="244474"/>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r>
              <a:rPr lang="en-US" sz="800" dirty="0">
                <a:solidFill>
                  <a:schemeClr val="bg1">
                    <a:lumMod val="50000"/>
                    <a:lumOff val="50000"/>
                  </a:schemeClr>
                </a:solidFill>
                <a:cs typeface="Times New Roman" pitchFamily="18" charset="0"/>
              </a:rPr>
              <a:t>DISTRIBUTION STATEMENT A. Approved for public release; distribution unlimited</a:t>
            </a:r>
            <a:endParaRPr lang="en-US" sz="1000" dirty="0">
              <a:solidFill>
                <a:srgbClr val="000000"/>
              </a:solidFill>
              <a:cs typeface="Times New Roman" pitchFamily="18" charset="0"/>
            </a:endParaRPr>
          </a:p>
        </p:txBody>
      </p:sp>
    </p:spTree>
    <p:extLst>
      <p:ext uri="{BB962C8B-B14F-4D97-AF65-F5344CB8AC3E}">
        <p14:creationId xmlns:p14="http://schemas.microsoft.com/office/powerpoint/2010/main" val="187199075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Rectangle 24"/>
          <p:cNvSpPr/>
          <p:nvPr/>
        </p:nvSpPr>
        <p:spPr bwMode="auto">
          <a:xfrm>
            <a:off x="5485956" y="1337812"/>
            <a:ext cx="1600471" cy="2602603"/>
          </a:xfrm>
          <a:prstGeom prst="rect">
            <a:avLst/>
          </a:prstGeom>
          <a:solidFill>
            <a:srgbClr val="FFFFFF"/>
          </a:solidFill>
          <a:ln w="25400" cap="flat" cmpd="sng" algn="ctr">
            <a:solidFill>
              <a:srgbClr val="042444"/>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endParaRPr lang="en-US" sz="3150" dirty="0">
              <a:solidFill>
                <a:srgbClr val="000000"/>
              </a:solidFill>
              <a:latin typeface="Gill Sans" pitchFamily="-112" charset="0"/>
              <a:ea typeface="Heiti SC Light" pitchFamily="-112" charset="-122"/>
              <a:cs typeface="Heiti SC Light" pitchFamily="-112" charset="-122"/>
              <a:sym typeface="Gill Sans" pitchFamily="-112" charset="0"/>
            </a:endParaRPr>
          </a:p>
        </p:txBody>
      </p:sp>
      <p:sp>
        <p:nvSpPr>
          <p:cNvPr id="38" name="Rectangle 5"/>
          <p:cNvSpPr>
            <a:spLocks/>
          </p:cNvSpPr>
          <p:nvPr/>
        </p:nvSpPr>
        <p:spPr bwMode="auto">
          <a:xfrm>
            <a:off x="179016" y="1241760"/>
            <a:ext cx="3511094" cy="4801314"/>
          </a:xfrm>
          <a:prstGeom prst="rect">
            <a:avLst/>
          </a:prstGeom>
          <a:noFill/>
          <a:ln w="12700" cap="flat">
            <a:noFill/>
            <a:miter lim="800000"/>
            <a:headEnd type="none" w="med" len="med"/>
            <a:tailEnd type="none" w="med" len="med"/>
          </a:ln>
        </p:spPr>
        <p:txBody>
          <a:bodyPr wrap="square" lIns="0" tIns="0" rIns="0" bIns="0">
            <a:prstTxWarp prst="textNoShape">
              <a:avLst/>
            </a:prstTxWarp>
            <a:spAutoFit/>
          </a:bodyPr>
          <a:lstStyle/>
          <a:p>
            <a:pPr marL="285750" indent="-285750">
              <a:spcBef>
                <a:spcPts val="600"/>
              </a:spcBef>
              <a:spcAft>
                <a:spcPts val="600"/>
              </a:spcAft>
              <a:buFont typeface="Arial" panose="020B0604020202020204" pitchFamily="34" charset="0"/>
              <a:buChar char="•"/>
            </a:pPr>
            <a:r>
              <a:rPr lang="en-US" b="1" dirty="0">
                <a:latin typeface="Arial" panose="020B0604020202020204" pitchFamily="34" charset="0"/>
                <a:cs typeface="Arial" panose="020B0604020202020204" pitchFamily="34" charset="0"/>
              </a:rPr>
              <a:t>Broad Agency Announcements (BAAs) </a:t>
            </a:r>
            <a:r>
              <a:rPr lang="en-US" dirty="0">
                <a:latin typeface="Arial" panose="020B0604020202020204" pitchFamily="34" charset="0"/>
                <a:cs typeface="Arial" panose="020B0604020202020204" pitchFamily="34" charset="0"/>
              </a:rPr>
              <a:t>are released 4 times a year</a:t>
            </a:r>
            <a:endParaRPr lang="en-US" dirty="0">
              <a:solidFill>
                <a:schemeClr val="bg1"/>
              </a:solidFill>
              <a:latin typeface="Arial" panose="020B0604020202020204" pitchFamily="34" charset="0"/>
              <a:cs typeface="Arial" panose="020B0604020202020204" pitchFamily="34" charset="0"/>
            </a:endParaRPr>
          </a:p>
          <a:p>
            <a:pPr marL="285750" indent="-285750">
              <a:spcBef>
                <a:spcPts val="600"/>
              </a:spcBef>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A DoD Agency-wide announcement includes:</a:t>
            </a:r>
          </a:p>
          <a:p>
            <a:pPr marL="742950" lvl="1" indent="-285750">
              <a:spcBef>
                <a:spcPts val="600"/>
              </a:spcBef>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DoD Instructions</a:t>
            </a:r>
          </a:p>
          <a:p>
            <a:pPr marL="742950" lvl="1" indent="-285750">
              <a:spcBef>
                <a:spcPts val="600"/>
              </a:spcBef>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Service/Component Unique Instructions</a:t>
            </a:r>
          </a:p>
          <a:p>
            <a:pPr marL="742950" lvl="1" indent="-285750">
              <a:spcBef>
                <a:spcPts val="600"/>
              </a:spcBef>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SBIR/STTR Topics</a:t>
            </a:r>
          </a:p>
          <a:p>
            <a:pPr marL="285750" indent="-285750">
              <a:spcBef>
                <a:spcPts val="600"/>
              </a:spcBef>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Not all Components participate in each solicitation</a:t>
            </a:r>
          </a:p>
          <a:p>
            <a:pPr marL="285750" indent="-285750">
              <a:spcBef>
                <a:spcPts val="600"/>
              </a:spcBef>
              <a:spcAft>
                <a:spcPts val="600"/>
              </a:spcAft>
              <a:buFont typeface="Arial" panose="020B0604020202020204" pitchFamily="34" charset="0"/>
              <a:buChar char="•"/>
            </a:pPr>
            <a:r>
              <a:rPr lang="en-US" dirty="0">
                <a:latin typeface="Arial" panose="020B0604020202020204" pitchFamily="34" charset="0"/>
                <a:cs typeface="Arial" panose="020B0604020202020204" pitchFamily="34" charset="0"/>
              </a:rPr>
              <a:t>Multiple solicitations provide opportunities to participate throughout the fiscal year</a:t>
            </a:r>
          </a:p>
        </p:txBody>
      </p:sp>
      <p:grpSp>
        <p:nvGrpSpPr>
          <p:cNvPr id="4" name="Group 3"/>
          <p:cNvGrpSpPr/>
          <p:nvPr/>
        </p:nvGrpSpPr>
        <p:grpSpPr>
          <a:xfrm>
            <a:off x="3728934" y="1332890"/>
            <a:ext cx="5100025" cy="4839030"/>
            <a:chOff x="3728934" y="1332890"/>
            <a:chExt cx="5100025" cy="4839030"/>
          </a:xfrm>
        </p:grpSpPr>
        <p:sp>
          <p:nvSpPr>
            <p:cNvPr id="34" name="Rectangle 33"/>
            <p:cNvSpPr/>
            <p:nvPr/>
          </p:nvSpPr>
          <p:spPr bwMode="auto">
            <a:xfrm>
              <a:off x="7228488" y="1332890"/>
              <a:ext cx="1600471" cy="2602603"/>
            </a:xfrm>
            <a:prstGeom prst="rect">
              <a:avLst/>
            </a:prstGeom>
            <a:solidFill>
              <a:srgbClr val="FFFFFF"/>
            </a:solidFill>
            <a:ln w="25400" cap="flat" cmpd="sng" algn="ctr">
              <a:solidFill>
                <a:srgbClr val="042444"/>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endParaRPr lang="en-US" sz="3150" dirty="0">
                <a:solidFill>
                  <a:srgbClr val="000000"/>
                </a:solidFill>
                <a:latin typeface="Gill Sans" pitchFamily="-112" charset="0"/>
                <a:ea typeface="Heiti SC Light" pitchFamily="-112" charset="-122"/>
                <a:cs typeface="Heiti SC Light" pitchFamily="-112" charset="-122"/>
                <a:sym typeface="Gill Sans" pitchFamily="-112" charset="0"/>
              </a:endParaRPr>
            </a:p>
          </p:txBody>
        </p:sp>
        <p:sp>
          <p:nvSpPr>
            <p:cNvPr id="33" name="Pentagon 32"/>
            <p:cNvSpPr/>
            <p:nvPr/>
          </p:nvSpPr>
          <p:spPr bwMode="auto">
            <a:xfrm rot="5400000">
              <a:off x="7571957" y="991091"/>
              <a:ext cx="894645" cy="1599110"/>
            </a:xfrm>
            <a:prstGeom prst="homePlate">
              <a:avLst/>
            </a:prstGeom>
            <a:solidFill>
              <a:srgbClr val="002060"/>
            </a:solidFill>
            <a:ln w="25400"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endParaRPr lang="en-US" sz="3150" dirty="0">
                <a:solidFill>
                  <a:srgbClr val="0066CC"/>
                </a:solidFill>
                <a:latin typeface="Gill Sans" pitchFamily="-112" charset="0"/>
                <a:ea typeface="Heiti SC Light" pitchFamily="-112" charset="-122"/>
                <a:cs typeface="Heiti SC Light" pitchFamily="-112" charset="-122"/>
                <a:sym typeface="Gill Sans" pitchFamily="-112" charset="0"/>
              </a:endParaRPr>
            </a:p>
          </p:txBody>
        </p:sp>
        <p:sp>
          <p:nvSpPr>
            <p:cNvPr id="35" name="TextBox 34"/>
            <p:cNvSpPr txBox="1"/>
            <p:nvPr/>
          </p:nvSpPr>
          <p:spPr>
            <a:xfrm>
              <a:off x="7429652" y="1353757"/>
              <a:ext cx="1147898" cy="553998"/>
            </a:xfrm>
            <a:prstGeom prst="rect">
              <a:avLst/>
            </a:prstGeom>
            <a:noFill/>
          </p:spPr>
          <p:txBody>
            <a:bodyPr wrap="square" rtlCol="0">
              <a:spAutoFit/>
            </a:bodyPr>
            <a:lstStyle/>
            <a:p>
              <a:pPr algn="ctr"/>
              <a:r>
                <a:rPr lang="en-US" sz="1500" dirty="0">
                  <a:latin typeface="Rockwell" panose="02060603020205020403" pitchFamily="18" charset="0"/>
                </a:rPr>
                <a:t>FY</a:t>
              </a:r>
            </a:p>
            <a:p>
              <a:pPr algn="ctr"/>
              <a:r>
                <a:rPr lang="en-US" sz="1500" dirty="0">
                  <a:latin typeface="Rockwell" panose="02060603020205020403" pitchFamily="18" charset="0"/>
                </a:rPr>
                <a:t>24 OPEN</a:t>
              </a:r>
            </a:p>
          </p:txBody>
        </p:sp>
        <p:sp>
          <p:nvSpPr>
            <p:cNvPr id="36" name="Rectangle 35"/>
            <p:cNvSpPr/>
            <p:nvPr/>
          </p:nvSpPr>
          <p:spPr>
            <a:xfrm>
              <a:off x="7264881" y="2233777"/>
              <a:ext cx="1270215" cy="1569660"/>
            </a:xfrm>
            <a:prstGeom prst="rect">
              <a:avLst/>
            </a:prstGeom>
          </p:spPr>
          <p:txBody>
            <a:bodyPr wrap="square">
              <a:spAutoFit/>
            </a:bodyPr>
            <a:lstStyle/>
            <a:p>
              <a:r>
                <a:rPr lang="en-US" sz="1200" dirty="0">
                  <a:solidFill>
                    <a:schemeClr val="bg1"/>
                  </a:solidFill>
                  <a:latin typeface="Rockwell"/>
                  <a:cs typeface="Rockwell"/>
                </a:rPr>
                <a:t>Pre-Release</a:t>
              </a:r>
            </a:p>
            <a:p>
              <a:r>
                <a:rPr lang="en-US" sz="1200" dirty="0">
                  <a:solidFill>
                    <a:srgbClr val="FF0000"/>
                  </a:solidFill>
                  <a:latin typeface="Rockwell"/>
                  <a:cs typeface="Rockwell"/>
                </a:rPr>
                <a:t>06/??/24</a:t>
              </a:r>
            </a:p>
            <a:p>
              <a:endParaRPr lang="en-US" sz="1200" dirty="0">
                <a:latin typeface="Rockwell"/>
                <a:cs typeface="Rockwell"/>
              </a:endParaRPr>
            </a:p>
            <a:p>
              <a:r>
                <a:rPr lang="en-US" sz="1200" dirty="0">
                  <a:solidFill>
                    <a:schemeClr val="bg1"/>
                  </a:solidFill>
                  <a:latin typeface="Rockwell"/>
                  <a:cs typeface="Rockwell"/>
                </a:rPr>
                <a:t>Open</a:t>
              </a:r>
            </a:p>
            <a:p>
              <a:r>
                <a:rPr lang="en-US" sz="1200" dirty="0">
                  <a:solidFill>
                    <a:srgbClr val="FF0000"/>
                  </a:solidFill>
                  <a:latin typeface="Rockwell"/>
                  <a:cs typeface="Rockwell"/>
                </a:rPr>
                <a:t>07/??/24</a:t>
              </a:r>
            </a:p>
            <a:p>
              <a:endParaRPr lang="en-US" sz="1200" dirty="0">
                <a:latin typeface="Rockwell"/>
                <a:cs typeface="Rockwell"/>
              </a:endParaRPr>
            </a:p>
            <a:p>
              <a:r>
                <a:rPr lang="en-US" sz="1200" dirty="0">
                  <a:solidFill>
                    <a:schemeClr val="bg1"/>
                  </a:solidFill>
                  <a:latin typeface="Rockwell"/>
                  <a:cs typeface="Rockwell"/>
                </a:rPr>
                <a:t>Close</a:t>
              </a:r>
            </a:p>
            <a:p>
              <a:r>
                <a:rPr lang="en-US" sz="1200" dirty="0">
                  <a:solidFill>
                    <a:srgbClr val="FF0000"/>
                  </a:solidFill>
                  <a:latin typeface="Rockwell"/>
                  <a:cs typeface="Rockwell"/>
                </a:rPr>
                <a:t>08/??/24</a:t>
              </a:r>
            </a:p>
          </p:txBody>
        </p:sp>
        <p:sp>
          <p:nvSpPr>
            <p:cNvPr id="71" name="Rectangle 70"/>
            <p:cNvSpPr/>
            <p:nvPr/>
          </p:nvSpPr>
          <p:spPr bwMode="auto">
            <a:xfrm>
              <a:off x="3728934" y="1332890"/>
              <a:ext cx="1600471" cy="2602603"/>
            </a:xfrm>
            <a:prstGeom prst="rect">
              <a:avLst/>
            </a:prstGeom>
            <a:solidFill>
              <a:srgbClr val="FFFFFF"/>
            </a:solidFill>
            <a:ln w="25400" cap="flat" cmpd="sng" algn="ctr">
              <a:solidFill>
                <a:srgbClr val="042444"/>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endParaRPr lang="en-US" sz="3150" dirty="0">
                <a:solidFill>
                  <a:srgbClr val="000000"/>
                </a:solidFill>
                <a:latin typeface="Gill Sans" pitchFamily="-112" charset="0"/>
                <a:ea typeface="Heiti SC Light" pitchFamily="-112" charset="-122"/>
                <a:cs typeface="Heiti SC Light" pitchFamily="-112" charset="-122"/>
                <a:sym typeface="Gill Sans" pitchFamily="-112" charset="0"/>
              </a:endParaRPr>
            </a:p>
          </p:txBody>
        </p:sp>
        <p:sp>
          <p:nvSpPr>
            <p:cNvPr id="72" name="Pentagon 71"/>
            <p:cNvSpPr/>
            <p:nvPr/>
          </p:nvSpPr>
          <p:spPr bwMode="auto">
            <a:xfrm rot="5400000">
              <a:off x="4081846" y="991091"/>
              <a:ext cx="894645" cy="1599110"/>
            </a:xfrm>
            <a:prstGeom prst="homePlate">
              <a:avLst/>
            </a:prstGeom>
            <a:solidFill>
              <a:srgbClr val="002060"/>
            </a:solidFill>
            <a:ln w="25400"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endParaRPr lang="en-US" sz="3150" dirty="0">
                <a:solidFill>
                  <a:srgbClr val="0066CC"/>
                </a:solidFill>
                <a:latin typeface="Gill Sans" pitchFamily="-112" charset="0"/>
                <a:ea typeface="Heiti SC Light" pitchFamily="-112" charset="-122"/>
                <a:cs typeface="Heiti SC Light" pitchFamily="-112" charset="-122"/>
                <a:sym typeface="Gill Sans" pitchFamily="-112" charset="0"/>
              </a:endParaRPr>
            </a:p>
          </p:txBody>
        </p:sp>
        <p:sp>
          <p:nvSpPr>
            <p:cNvPr id="73" name="TextBox 72"/>
            <p:cNvSpPr txBox="1"/>
            <p:nvPr/>
          </p:nvSpPr>
          <p:spPr>
            <a:xfrm>
              <a:off x="3945431" y="1403905"/>
              <a:ext cx="1032424" cy="553998"/>
            </a:xfrm>
            <a:prstGeom prst="rect">
              <a:avLst/>
            </a:prstGeom>
            <a:noFill/>
          </p:spPr>
          <p:txBody>
            <a:bodyPr wrap="square" rtlCol="0">
              <a:spAutoFit/>
            </a:bodyPr>
            <a:lstStyle/>
            <a:p>
              <a:pPr algn="ctr"/>
              <a:r>
                <a:rPr lang="en-US" sz="1500" dirty="0">
                  <a:latin typeface="Rockwell" panose="02060603020205020403" pitchFamily="18" charset="0"/>
                </a:rPr>
                <a:t>FY</a:t>
              </a:r>
            </a:p>
            <a:p>
              <a:pPr algn="ctr"/>
              <a:r>
                <a:rPr lang="en-US" sz="1500" dirty="0">
                  <a:latin typeface="Rockwell" panose="02060603020205020403" pitchFamily="18" charset="0"/>
                </a:rPr>
                <a:t>24.1/A</a:t>
              </a:r>
            </a:p>
          </p:txBody>
        </p:sp>
        <p:sp>
          <p:nvSpPr>
            <p:cNvPr id="74" name="Rectangle 73"/>
            <p:cNvSpPr/>
            <p:nvPr/>
          </p:nvSpPr>
          <p:spPr>
            <a:xfrm>
              <a:off x="3809734" y="2233777"/>
              <a:ext cx="1270215" cy="1569660"/>
            </a:xfrm>
            <a:prstGeom prst="rect">
              <a:avLst/>
            </a:prstGeom>
          </p:spPr>
          <p:txBody>
            <a:bodyPr wrap="square">
              <a:spAutoFit/>
            </a:bodyPr>
            <a:lstStyle/>
            <a:p>
              <a:r>
                <a:rPr lang="en-US" sz="1200" dirty="0">
                  <a:solidFill>
                    <a:schemeClr val="bg1"/>
                  </a:solidFill>
                  <a:latin typeface="Rockwell"/>
                  <a:cs typeface="Rockwell"/>
                </a:rPr>
                <a:t>Pre-Release</a:t>
              </a:r>
            </a:p>
            <a:p>
              <a:r>
                <a:rPr lang="en-US" sz="1200" dirty="0">
                  <a:solidFill>
                    <a:srgbClr val="FF0000"/>
                  </a:solidFill>
                  <a:latin typeface="Rockwell"/>
                  <a:cs typeface="Rockwell"/>
                </a:rPr>
                <a:t>11/29/23</a:t>
              </a:r>
            </a:p>
            <a:p>
              <a:endParaRPr lang="en-US" sz="1200" dirty="0">
                <a:latin typeface="Rockwell"/>
                <a:cs typeface="Rockwell"/>
              </a:endParaRPr>
            </a:p>
            <a:p>
              <a:r>
                <a:rPr lang="en-US" sz="1200" dirty="0">
                  <a:solidFill>
                    <a:schemeClr val="bg1"/>
                  </a:solidFill>
                  <a:latin typeface="Rockwell"/>
                  <a:cs typeface="Rockwell"/>
                </a:rPr>
                <a:t>Open</a:t>
              </a:r>
            </a:p>
            <a:p>
              <a:r>
                <a:rPr lang="en-US" sz="1200" dirty="0">
                  <a:solidFill>
                    <a:srgbClr val="FF0000"/>
                  </a:solidFill>
                  <a:latin typeface="Rockwell"/>
                  <a:cs typeface="Rockwell"/>
                </a:rPr>
                <a:t>01/03/24</a:t>
              </a:r>
            </a:p>
            <a:p>
              <a:endParaRPr lang="en-US" sz="1200" dirty="0">
                <a:latin typeface="Rockwell"/>
                <a:cs typeface="Rockwell"/>
              </a:endParaRPr>
            </a:p>
            <a:p>
              <a:r>
                <a:rPr lang="en-US" sz="1200" dirty="0">
                  <a:solidFill>
                    <a:schemeClr val="bg1"/>
                  </a:solidFill>
                  <a:latin typeface="Rockwell"/>
                  <a:cs typeface="Rockwell"/>
                </a:rPr>
                <a:t>Close</a:t>
              </a:r>
            </a:p>
            <a:p>
              <a:r>
                <a:rPr lang="en-US" sz="1200" dirty="0">
                  <a:solidFill>
                    <a:srgbClr val="FF0000"/>
                  </a:solidFill>
                  <a:latin typeface="Rockwell"/>
                  <a:cs typeface="Rockwell"/>
                </a:rPr>
                <a:t>02/07/24</a:t>
              </a:r>
            </a:p>
          </p:txBody>
        </p:sp>
        <p:sp>
          <p:nvSpPr>
            <p:cNvPr id="77" name="Pentagon 76"/>
            <p:cNvSpPr/>
            <p:nvPr/>
          </p:nvSpPr>
          <p:spPr bwMode="auto">
            <a:xfrm rot="5400000">
              <a:off x="5833056" y="991092"/>
              <a:ext cx="894645" cy="1599110"/>
            </a:xfrm>
            <a:prstGeom prst="homePlate">
              <a:avLst/>
            </a:prstGeom>
            <a:solidFill>
              <a:srgbClr val="002060"/>
            </a:solidFill>
            <a:ln w="25400" cap="flat" cmpd="sng" algn="ctr">
              <a:no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algn="ctr" defTabSz="685800" fontAlgn="base">
                <a:spcBef>
                  <a:spcPct val="0"/>
                </a:spcBef>
                <a:spcAft>
                  <a:spcPct val="0"/>
                </a:spcAft>
              </a:pPr>
              <a:endParaRPr lang="en-US" sz="3150" dirty="0">
                <a:solidFill>
                  <a:srgbClr val="000000"/>
                </a:solidFill>
                <a:latin typeface="Gill Sans" pitchFamily="-112" charset="0"/>
                <a:ea typeface="Heiti SC Light" pitchFamily="-112" charset="-122"/>
                <a:cs typeface="Heiti SC Light" pitchFamily="-112" charset="-122"/>
                <a:sym typeface="Gill Sans" pitchFamily="-112" charset="0"/>
              </a:endParaRPr>
            </a:p>
          </p:txBody>
        </p:sp>
        <p:sp>
          <p:nvSpPr>
            <p:cNvPr id="78" name="TextBox 77"/>
            <p:cNvSpPr txBox="1"/>
            <p:nvPr/>
          </p:nvSpPr>
          <p:spPr>
            <a:xfrm>
              <a:off x="5654642" y="1403905"/>
              <a:ext cx="1248609" cy="553998"/>
            </a:xfrm>
            <a:prstGeom prst="rect">
              <a:avLst/>
            </a:prstGeom>
            <a:noFill/>
          </p:spPr>
          <p:txBody>
            <a:bodyPr wrap="square" rtlCol="0">
              <a:spAutoFit/>
            </a:bodyPr>
            <a:lstStyle/>
            <a:p>
              <a:pPr algn="ctr"/>
              <a:r>
                <a:rPr lang="en-US" sz="1500" dirty="0">
                  <a:latin typeface="Rockwell" panose="02060603020205020403" pitchFamily="18" charset="0"/>
                </a:rPr>
                <a:t>FY</a:t>
              </a:r>
            </a:p>
            <a:p>
              <a:pPr algn="ctr"/>
              <a:r>
                <a:rPr lang="en-US" sz="1500" dirty="0">
                  <a:latin typeface="Rockwell" panose="02060603020205020403" pitchFamily="18" charset="0"/>
                </a:rPr>
                <a:t>24.2/B</a:t>
              </a:r>
            </a:p>
          </p:txBody>
        </p:sp>
        <p:sp>
          <p:nvSpPr>
            <p:cNvPr id="79" name="Rectangle 78"/>
            <p:cNvSpPr/>
            <p:nvPr/>
          </p:nvSpPr>
          <p:spPr>
            <a:xfrm>
              <a:off x="5537308" y="2233777"/>
              <a:ext cx="1270215" cy="1569660"/>
            </a:xfrm>
            <a:prstGeom prst="rect">
              <a:avLst/>
            </a:prstGeom>
          </p:spPr>
          <p:txBody>
            <a:bodyPr wrap="square">
              <a:spAutoFit/>
            </a:bodyPr>
            <a:lstStyle/>
            <a:p>
              <a:r>
                <a:rPr lang="en-US" sz="1200" dirty="0">
                  <a:solidFill>
                    <a:schemeClr val="bg1"/>
                  </a:solidFill>
                  <a:latin typeface="Rockwell"/>
                  <a:cs typeface="Rockwell"/>
                </a:rPr>
                <a:t>Pre-Release</a:t>
              </a:r>
            </a:p>
            <a:p>
              <a:r>
                <a:rPr lang="en-US" sz="1200" dirty="0">
                  <a:solidFill>
                    <a:srgbClr val="FF0000"/>
                  </a:solidFill>
                  <a:latin typeface="Rockwell"/>
                  <a:cs typeface="Rockwell"/>
                </a:rPr>
                <a:t>04/17/24</a:t>
              </a:r>
            </a:p>
            <a:p>
              <a:endParaRPr lang="en-US" sz="1200" dirty="0">
                <a:latin typeface="Rockwell"/>
                <a:cs typeface="Rockwell"/>
              </a:endParaRPr>
            </a:p>
            <a:p>
              <a:r>
                <a:rPr lang="en-US" sz="1200" dirty="0">
                  <a:solidFill>
                    <a:schemeClr val="bg1"/>
                  </a:solidFill>
                  <a:latin typeface="Rockwell"/>
                  <a:cs typeface="Rockwell"/>
                </a:rPr>
                <a:t>Open</a:t>
              </a:r>
            </a:p>
            <a:p>
              <a:r>
                <a:rPr lang="en-US" sz="1200" dirty="0">
                  <a:solidFill>
                    <a:srgbClr val="FF0000"/>
                  </a:solidFill>
                  <a:latin typeface="Rockwell"/>
                  <a:cs typeface="Rockwell"/>
                </a:rPr>
                <a:t>05/15/24</a:t>
              </a:r>
            </a:p>
            <a:p>
              <a:endParaRPr lang="en-US" sz="1200" dirty="0">
                <a:latin typeface="Rockwell"/>
                <a:cs typeface="Rockwell"/>
              </a:endParaRPr>
            </a:p>
            <a:p>
              <a:r>
                <a:rPr lang="en-US" sz="1200" dirty="0">
                  <a:solidFill>
                    <a:schemeClr val="bg1"/>
                  </a:solidFill>
                  <a:latin typeface="Rockwell"/>
                  <a:cs typeface="Rockwell"/>
                </a:rPr>
                <a:t>Close</a:t>
              </a:r>
            </a:p>
            <a:p>
              <a:r>
                <a:rPr lang="en-US" sz="1200" dirty="0">
                  <a:solidFill>
                    <a:srgbClr val="FF0000"/>
                  </a:solidFill>
                  <a:latin typeface="Rockwell"/>
                  <a:cs typeface="Rockwell"/>
                </a:rPr>
                <a:t>06/12/24</a:t>
              </a:r>
            </a:p>
          </p:txBody>
        </p:sp>
        <p:sp>
          <p:nvSpPr>
            <p:cNvPr id="2" name="Rectangle 1"/>
            <p:cNvSpPr/>
            <p:nvPr/>
          </p:nvSpPr>
          <p:spPr>
            <a:xfrm>
              <a:off x="3729083" y="4565474"/>
              <a:ext cx="5096356" cy="1246495"/>
            </a:xfrm>
            <a:prstGeom prst="rect">
              <a:avLst/>
            </a:prstGeom>
          </p:spPr>
          <p:txBody>
            <a:bodyPr wrap="square">
              <a:spAutoFit/>
            </a:bodyPr>
            <a:lstStyle/>
            <a:p>
              <a:pPr algn="ctr"/>
              <a:r>
                <a:rPr lang="en-US" sz="1500" dirty="0">
                  <a:latin typeface="Arial" panose="020B0604020202020204" pitchFamily="34" charset="0"/>
                  <a:cs typeface="Arial" panose="020B0604020202020204" pitchFamily="34" charset="0"/>
                </a:rPr>
                <a:t>NAVSEA typically participates in FY XX.1/A</a:t>
              </a:r>
              <a:br>
                <a:rPr lang="en-US" sz="1500" dirty="0">
                  <a:latin typeface="Arial" panose="020B0604020202020204" pitchFamily="34" charset="0"/>
                  <a:cs typeface="Arial" panose="020B0604020202020204" pitchFamily="34" charset="0"/>
                </a:rPr>
              </a:br>
              <a:r>
                <a:rPr lang="en-US" sz="1500" dirty="0">
                  <a:latin typeface="Arial" panose="020B0604020202020204" pitchFamily="34" charset="0"/>
                  <a:cs typeface="Arial" panose="020B0604020202020204" pitchFamily="34" charset="0"/>
                </a:rPr>
                <a:t>(Contains the largest number of topics)</a:t>
              </a:r>
            </a:p>
            <a:p>
              <a:pPr algn="ctr"/>
              <a:endParaRPr lang="en-US" sz="1500" dirty="0">
                <a:latin typeface="Arial" panose="020B0604020202020204" pitchFamily="34" charset="0"/>
                <a:cs typeface="Arial" panose="020B0604020202020204" pitchFamily="34" charset="0"/>
              </a:endParaRPr>
            </a:p>
            <a:p>
              <a:pPr algn="ctr"/>
              <a:r>
                <a:rPr lang="en-US" sz="1500" dirty="0">
                  <a:latin typeface="Arial" panose="020B0604020202020204" pitchFamily="34" charset="0"/>
                  <a:cs typeface="Arial" panose="020B0604020202020204" pitchFamily="34" charset="0"/>
                </a:rPr>
                <a:t>Occasional and limited participation in </a:t>
              </a:r>
              <a:br>
                <a:rPr lang="en-US" sz="1500" dirty="0">
                  <a:latin typeface="Arial" panose="020B0604020202020204" pitchFamily="34" charset="0"/>
                  <a:cs typeface="Arial" panose="020B0604020202020204" pitchFamily="34" charset="0"/>
                </a:rPr>
              </a:br>
              <a:r>
                <a:rPr lang="en-US" sz="1500" dirty="0">
                  <a:latin typeface="Arial" panose="020B0604020202020204" pitchFamily="34" charset="0"/>
                  <a:cs typeface="Arial" panose="020B0604020202020204" pitchFamily="34" charset="0"/>
                </a:rPr>
                <a:t>FY XX.2/B, FY XX.3/C, and ad hoc calls if funding permits</a:t>
              </a:r>
            </a:p>
          </p:txBody>
        </p:sp>
        <p:sp>
          <p:nvSpPr>
            <p:cNvPr id="7" name="Up Arrow 6"/>
            <p:cNvSpPr/>
            <p:nvPr/>
          </p:nvSpPr>
          <p:spPr>
            <a:xfrm>
              <a:off x="4343856" y="4015687"/>
              <a:ext cx="382386" cy="416251"/>
            </a:xfrm>
            <a:prstGeom prst="upArrow">
              <a:avLst/>
            </a:prstGeom>
            <a:solidFill>
              <a:srgbClr val="990000"/>
            </a:solidFill>
            <a:ln>
              <a:solidFill>
                <a:srgbClr val="00206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p:cNvSpPr txBox="1"/>
            <p:nvPr/>
          </p:nvSpPr>
          <p:spPr>
            <a:xfrm>
              <a:off x="3880190" y="5833366"/>
              <a:ext cx="4797511" cy="338554"/>
            </a:xfrm>
            <a:prstGeom prst="rect">
              <a:avLst/>
            </a:prstGeom>
            <a:noFill/>
          </p:spPr>
          <p:txBody>
            <a:bodyPr wrap="square" rtlCol="0">
              <a:spAutoFit/>
            </a:bodyPr>
            <a:lstStyle/>
            <a:p>
              <a:pPr algn="ctr"/>
              <a:r>
                <a:rPr lang="en-US" sz="1600" b="1" u="sng" dirty="0">
                  <a:solidFill>
                    <a:srgbClr val="FF0000"/>
                  </a:solidFill>
                </a:rPr>
                <a:t>*Dates subject to change*</a:t>
              </a:r>
            </a:p>
          </p:txBody>
        </p:sp>
      </p:grpSp>
      <p:sp>
        <p:nvSpPr>
          <p:cNvPr id="27" name="Slide Number Placeholder 1"/>
          <p:cNvSpPr txBox="1">
            <a:spLocks/>
          </p:cNvSpPr>
          <p:nvPr/>
        </p:nvSpPr>
        <p:spPr bwMode="auto">
          <a:xfrm>
            <a:off x="8747125" y="6634163"/>
            <a:ext cx="396875" cy="223837"/>
          </a:xfrm>
          <a:prstGeom prst="rect">
            <a:avLst/>
          </a:prstGeom>
          <a:noFill/>
          <a:ln w="9525">
            <a:noFill/>
            <a:miter lim="800000"/>
            <a:headEnd/>
            <a:tailEnd/>
          </a:ln>
        </p:spPr>
        <p:txBody>
          <a:bodyPr vert="horz" wrap="square" lIns="91399" tIns="45700" rIns="91399" bIns="45700" numCol="1" anchor="t" anchorCtr="0" compatLnSpc="1">
            <a:prstTxWarp prst="textNoShape">
              <a:avLst/>
            </a:prstTxWarp>
            <a:noAutofit/>
          </a:bodyPr>
          <a:lstStyle>
            <a:lvl1pPr marL="0" indent="0" algn="ctr" rtl="0" eaLnBrk="0" fontAlgn="base" hangingPunct="0">
              <a:spcBef>
                <a:spcPct val="20000"/>
              </a:spcBef>
              <a:spcAft>
                <a:spcPct val="0"/>
              </a:spcAft>
              <a:buNone/>
              <a:defRPr sz="900">
                <a:solidFill>
                  <a:schemeClr val="bg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har char="–"/>
              <a:defRPr sz="1800">
                <a:solidFill>
                  <a:schemeClr val="tx1"/>
                </a:solidFill>
                <a:latin typeface="+mn-lt"/>
              </a:defRPr>
            </a:lvl2pPr>
            <a:lvl3pPr marL="1141413" indent="-227013"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5813" indent="-227013" algn="l" rtl="0" eaLnBrk="0" fontAlgn="base" hangingPunct="0">
              <a:spcBef>
                <a:spcPct val="20000"/>
              </a:spcBef>
              <a:spcAft>
                <a:spcPct val="0"/>
              </a:spcAft>
              <a:buChar char="»"/>
              <a:defRPr sz="1200">
                <a:solidFill>
                  <a:schemeClr val="tx1"/>
                </a:solidFill>
                <a:latin typeface="+mn-lt"/>
              </a:defRPr>
            </a:lvl5pPr>
            <a:lvl6pPr marL="2513013" indent="-227013" algn="l" rtl="0" fontAlgn="base">
              <a:spcBef>
                <a:spcPct val="20000"/>
              </a:spcBef>
              <a:spcAft>
                <a:spcPct val="0"/>
              </a:spcAft>
              <a:buChar char="»"/>
              <a:defRPr sz="1400">
                <a:solidFill>
                  <a:schemeClr val="tx1"/>
                </a:solidFill>
                <a:latin typeface="+mn-lt"/>
              </a:defRPr>
            </a:lvl6pPr>
            <a:lvl7pPr marL="2970213" indent="-227013" algn="l" rtl="0" fontAlgn="base">
              <a:spcBef>
                <a:spcPct val="20000"/>
              </a:spcBef>
              <a:spcAft>
                <a:spcPct val="0"/>
              </a:spcAft>
              <a:buChar char="»"/>
              <a:defRPr sz="1400">
                <a:solidFill>
                  <a:schemeClr val="tx1"/>
                </a:solidFill>
                <a:latin typeface="+mn-lt"/>
              </a:defRPr>
            </a:lvl7pPr>
            <a:lvl8pPr marL="3427413" indent="-227013" algn="l" rtl="0" fontAlgn="base">
              <a:spcBef>
                <a:spcPct val="20000"/>
              </a:spcBef>
              <a:spcAft>
                <a:spcPct val="0"/>
              </a:spcAft>
              <a:buChar char="»"/>
              <a:defRPr sz="1400">
                <a:solidFill>
                  <a:schemeClr val="tx1"/>
                </a:solidFill>
                <a:latin typeface="+mn-lt"/>
              </a:defRPr>
            </a:lvl8pPr>
            <a:lvl9pPr marL="3884613" indent="-227013" algn="l" rtl="0" fontAlgn="base">
              <a:spcBef>
                <a:spcPct val="20000"/>
              </a:spcBef>
              <a:spcAft>
                <a:spcPct val="0"/>
              </a:spcAft>
              <a:buChar char="»"/>
              <a:defRPr sz="1400">
                <a:solidFill>
                  <a:schemeClr val="tx1"/>
                </a:solidFill>
                <a:latin typeface="+mn-lt"/>
              </a:defRPr>
            </a:lvl9pPr>
          </a:lstStyle>
          <a:p>
            <a:pPr>
              <a:defRPr/>
            </a:pPr>
            <a:fld id="{E3007D63-7196-4CC3-B12C-8B6529729D5D}" type="slidenum">
              <a:rPr lang="en-US" kern="0" smtClean="0">
                <a:solidFill>
                  <a:schemeClr val="tx1"/>
                </a:solidFill>
              </a:rPr>
              <a:pPr>
                <a:defRPr/>
              </a:pPr>
              <a:t>7</a:t>
            </a:fld>
            <a:endParaRPr lang="en-US" kern="0" dirty="0">
              <a:solidFill>
                <a:schemeClr val="tx1"/>
              </a:solidFill>
            </a:endParaRPr>
          </a:p>
        </p:txBody>
      </p:sp>
      <p:pic>
        <p:nvPicPr>
          <p:cNvPr id="28" name="Picture 4" descr="corporate-color">
            <a:extLst>
              <a:ext uri="{FF2B5EF4-FFF2-40B4-BE49-F238E27FC236}">
                <a16:creationId xmlns:a16="http://schemas.microsoft.com/office/drawing/2014/main" id="{BFA77DD4-6E32-42A0-B356-5102D9DCE816}"/>
              </a:ext>
            </a:extLst>
          </p:cNvPr>
          <p:cNvPicPr>
            <a:picLocks noChangeAspect="1" noChangeArrowheads="1"/>
          </p:cNvPicPr>
          <p:nvPr/>
        </p:nvPicPr>
        <p:blipFill>
          <a:blip r:embed="rId3" cstate="print"/>
          <a:srcRect/>
          <a:stretch>
            <a:fillRect/>
          </a:stretch>
        </p:blipFill>
        <p:spPr bwMode="auto">
          <a:xfrm>
            <a:off x="644" y="178631"/>
            <a:ext cx="1551319" cy="668960"/>
          </a:xfrm>
          <a:prstGeom prst="rect">
            <a:avLst/>
          </a:prstGeom>
          <a:noFill/>
          <a:ln w="9525">
            <a:noFill/>
            <a:miter lim="800000"/>
            <a:headEnd/>
            <a:tailEnd/>
          </a:ln>
        </p:spPr>
      </p:pic>
      <p:sp>
        <p:nvSpPr>
          <p:cNvPr id="32" name="Footer Placeholder 5"/>
          <p:cNvSpPr txBox="1">
            <a:spLocks/>
          </p:cNvSpPr>
          <p:nvPr/>
        </p:nvSpPr>
        <p:spPr>
          <a:xfrm>
            <a:off x="2596717" y="6644883"/>
            <a:ext cx="3962006" cy="244474"/>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r>
              <a:rPr lang="en-US" sz="800" dirty="0">
                <a:solidFill>
                  <a:schemeClr val="bg1">
                    <a:lumMod val="50000"/>
                    <a:lumOff val="50000"/>
                  </a:schemeClr>
                </a:solidFill>
                <a:cs typeface="Times New Roman" pitchFamily="18" charset="0"/>
              </a:rPr>
              <a:t>DISTRIBUTION STATEMENT A. Approved for public release; distribution unlimited</a:t>
            </a:r>
            <a:endParaRPr lang="en-US" sz="1000" dirty="0">
              <a:solidFill>
                <a:srgbClr val="000000"/>
              </a:solidFill>
              <a:cs typeface="Times New Roman" pitchFamily="18" charset="0"/>
            </a:endParaRPr>
          </a:p>
        </p:txBody>
      </p:sp>
      <p:sp>
        <p:nvSpPr>
          <p:cNvPr id="26" name="Title 3"/>
          <p:cNvSpPr txBox="1">
            <a:spLocks/>
          </p:cNvSpPr>
          <p:nvPr/>
        </p:nvSpPr>
        <p:spPr>
          <a:xfrm>
            <a:off x="1139800" y="237991"/>
            <a:ext cx="7318400" cy="609600"/>
          </a:xfrm>
          <a:prstGeom prst="rect">
            <a:avLst/>
          </a:prstGeom>
        </p:spPr>
        <p:txBody>
          <a:bodyPr anchor="ctr" anchorCtr="1"/>
          <a:lstStyle>
            <a:lvl1pPr algn="ctr" rtl="0" eaLnBrk="0" fontAlgn="base" hangingPunct="0">
              <a:spcBef>
                <a:spcPct val="0"/>
              </a:spcBef>
              <a:spcAft>
                <a:spcPct val="0"/>
              </a:spcAft>
              <a:defRPr sz="2400" b="1">
                <a:solidFill>
                  <a:schemeClr val="bg1"/>
                </a:solidFill>
                <a:latin typeface="+mj-lt"/>
                <a:ea typeface="+mj-ea"/>
                <a:cs typeface="+mj-cs"/>
              </a:defRPr>
            </a:lvl1pPr>
            <a:lvl2pPr algn="ctr" rtl="0" eaLnBrk="0" fontAlgn="base" hangingPunct="0">
              <a:spcBef>
                <a:spcPct val="0"/>
              </a:spcBef>
              <a:spcAft>
                <a:spcPct val="0"/>
              </a:spcAft>
              <a:defRPr sz="2400" b="1">
                <a:solidFill>
                  <a:srgbClr val="000099"/>
                </a:solidFill>
                <a:latin typeface="Arial" charset="0"/>
              </a:defRPr>
            </a:lvl2pPr>
            <a:lvl3pPr algn="ctr" rtl="0" eaLnBrk="0" fontAlgn="base" hangingPunct="0">
              <a:spcBef>
                <a:spcPct val="0"/>
              </a:spcBef>
              <a:spcAft>
                <a:spcPct val="0"/>
              </a:spcAft>
              <a:defRPr sz="2400" b="1">
                <a:solidFill>
                  <a:srgbClr val="000099"/>
                </a:solidFill>
                <a:latin typeface="Arial" charset="0"/>
              </a:defRPr>
            </a:lvl3pPr>
            <a:lvl4pPr algn="ctr" rtl="0" eaLnBrk="0" fontAlgn="base" hangingPunct="0">
              <a:spcBef>
                <a:spcPct val="0"/>
              </a:spcBef>
              <a:spcAft>
                <a:spcPct val="0"/>
              </a:spcAft>
              <a:defRPr sz="2400" b="1">
                <a:solidFill>
                  <a:srgbClr val="000099"/>
                </a:solidFill>
                <a:latin typeface="Arial" charset="0"/>
              </a:defRPr>
            </a:lvl4pPr>
            <a:lvl5pPr algn="ctr" rtl="0" eaLnBrk="0" fontAlgn="base" hangingPunct="0">
              <a:spcBef>
                <a:spcPct val="0"/>
              </a:spcBef>
              <a:spcAft>
                <a:spcPct val="0"/>
              </a:spcAft>
              <a:defRPr sz="2400" b="1">
                <a:solidFill>
                  <a:srgbClr val="000099"/>
                </a:solidFill>
                <a:latin typeface="Arial" charset="0"/>
              </a:defRPr>
            </a:lvl5pPr>
            <a:lvl6pPr marL="457200" algn="ctr" rtl="0" fontAlgn="base">
              <a:spcBef>
                <a:spcPct val="0"/>
              </a:spcBef>
              <a:spcAft>
                <a:spcPct val="0"/>
              </a:spcAft>
              <a:defRPr sz="2400" b="1">
                <a:solidFill>
                  <a:srgbClr val="000099"/>
                </a:solidFill>
                <a:latin typeface="Arial" charset="0"/>
              </a:defRPr>
            </a:lvl6pPr>
            <a:lvl7pPr marL="914400" algn="ctr" rtl="0" fontAlgn="base">
              <a:spcBef>
                <a:spcPct val="0"/>
              </a:spcBef>
              <a:spcAft>
                <a:spcPct val="0"/>
              </a:spcAft>
              <a:defRPr sz="2400" b="1">
                <a:solidFill>
                  <a:srgbClr val="000099"/>
                </a:solidFill>
                <a:latin typeface="Arial" charset="0"/>
              </a:defRPr>
            </a:lvl7pPr>
            <a:lvl8pPr marL="1371600" algn="ctr" rtl="0" fontAlgn="base">
              <a:spcBef>
                <a:spcPct val="0"/>
              </a:spcBef>
              <a:spcAft>
                <a:spcPct val="0"/>
              </a:spcAft>
              <a:defRPr sz="2400" b="1">
                <a:solidFill>
                  <a:srgbClr val="000099"/>
                </a:solidFill>
                <a:latin typeface="Arial" charset="0"/>
              </a:defRPr>
            </a:lvl8pPr>
            <a:lvl9pPr marL="1828800" algn="ctr" rtl="0" fontAlgn="base">
              <a:spcBef>
                <a:spcPct val="0"/>
              </a:spcBef>
              <a:spcAft>
                <a:spcPct val="0"/>
              </a:spcAft>
              <a:defRPr sz="2400" b="1">
                <a:solidFill>
                  <a:srgbClr val="000099"/>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dirty="0">
                <a:ln>
                  <a:noFill/>
                </a:ln>
                <a:solidFill>
                  <a:srgbClr val="002060"/>
                </a:solidFill>
                <a:effectLst/>
                <a:uLnTx/>
                <a:uFillTx/>
                <a:latin typeface="Arial" panose="020B0604020202020204" pitchFamily="34" charset="0"/>
                <a:ea typeface="+mj-ea"/>
                <a:cs typeface="Arial" panose="020B0604020202020204" pitchFamily="34" charset="0"/>
              </a:rPr>
              <a:t>Traditional Solicitation Schedule</a:t>
            </a:r>
          </a:p>
        </p:txBody>
      </p:sp>
    </p:spTree>
    <p:extLst>
      <p:ext uri="{BB962C8B-B14F-4D97-AF65-F5344CB8AC3E}">
        <p14:creationId xmlns:p14="http://schemas.microsoft.com/office/powerpoint/2010/main" val="7808589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ontent Placeholder 4"/>
          <p:cNvSpPr txBox="1">
            <a:spLocks/>
          </p:cNvSpPr>
          <p:nvPr/>
        </p:nvSpPr>
        <p:spPr bwMode="auto">
          <a:xfrm>
            <a:off x="1679311" y="3420707"/>
            <a:ext cx="7364400" cy="1912311"/>
          </a:xfrm>
          <a:prstGeom prst="rect">
            <a:avLst/>
          </a:prstGeom>
          <a:noFill/>
          <a:ln w="9525">
            <a:noFill/>
            <a:miter lim="800000"/>
            <a:headEnd/>
            <a:tailEnd/>
          </a:ln>
        </p:spPr>
        <p:txBody>
          <a:bodyPr vert="horz" wrap="square" lIns="91399" tIns="45700" rIns="91399" bIns="45700" numCol="1" anchor="t" anchorCtr="0" compatLnSpc="1">
            <a:prstTxWarp prst="textNoShape">
              <a:avLst/>
            </a:prstTxWarp>
          </a:bodyPr>
          <a:lstStyle>
            <a:lvl1pPr marL="341313" indent="-341313"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1413" indent="-227013"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5813" indent="-227013" algn="l" rtl="0" eaLnBrk="0" fontAlgn="base" hangingPunct="0">
              <a:spcBef>
                <a:spcPct val="20000"/>
              </a:spcBef>
              <a:spcAft>
                <a:spcPct val="0"/>
              </a:spcAft>
              <a:buChar char="»"/>
              <a:defRPr sz="1400">
                <a:solidFill>
                  <a:schemeClr val="tx1"/>
                </a:solidFill>
                <a:latin typeface="+mn-lt"/>
              </a:defRPr>
            </a:lvl5pPr>
            <a:lvl6pPr marL="2513013" indent="-227013" algn="l" rtl="0" fontAlgn="base">
              <a:spcBef>
                <a:spcPct val="20000"/>
              </a:spcBef>
              <a:spcAft>
                <a:spcPct val="0"/>
              </a:spcAft>
              <a:buChar char="»"/>
              <a:defRPr sz="1400">
                <a:solidFill>
                  <a:schemeClr val="tx1"/>
                </a:solidFill>
                <a:latin typeface="+mn-lt"/>
              </a:defRPr>
            </a:lvl6pPr>
            <a:lvl7pPr marL="2970213" indent="-227013" algn="l" rtl="0" fontAlgn="base">
              <a:spcBef>
                <a:spcPct val="20000"/>
              </a:spcBef>
              <a:spcAft>
                <a:spcPct val="0"/>
              </a:spcAft>
              <a:buChar char="»"/>
              <a:defRPr sz="1400">
                <a:solidFill>
                  <a:schemeClr val="tx1"/>
                </a:solidFill>
                <a:latin typeface="+mn-lt"/>
              </a:defRPr>
            </a:lvl7pPr>
            <a:lvl8pPr marL="3427413" indent="-227013" algn="l" rtl="0" fontAlgn="base">
              <a:spcBef>
                <a:spcPct val="20000"/>
              </a:spcBef>
              <a:spcAft>
                <a:spcPct val="0"/>
              </a:spcAft>
              <a:buChar char="»"/>
              <a:defRPr sz="1400">
                <a:solidFill>
                  <a:schemeClr val="tx1"/>
                </a:solidFill>
                <a:latin typeface="+mn-lt"/>
              </a:defRPr>
            </a:lvl8pPr>
            <a:lvl9pPr marL="3884613" indent="-227013" algn="l" rtl="0" fontAlgn="base">
              <a:spcBef>
                <a:spcPct val="20000"/>
              </a:spcBef>
              <a:spcAft>
                <a:spcPct val="0"/>
              </a:spcAft>
              <a:buChar char="»"/>
              <a:defRPr sz="1400">
                <a:solidFill>
                  <a:schemeClr val="tx1"/>
                </a:solidFill>
                <a:latin typeface="+mn-lt"/>
              </a:defRPr>
            </a:lvl9pPr>
          </a:lstStyle>
          <a:p>
            <a:pPr>
              <a:spcBef>
                <a:spcPts val="400"/>
              </a:spcBef>
            </a:pPr>
            <a:r>
              <a:rPr lang="en-US" sz="1300" b="1" kern="0" dirty="0">
                <a:latin typeface="Arial" panose="020B0604020202020204" pitchFamily="34" charset="0"/>
                <a:cs typeface="Arial" panose="020B0604020202020204" pitchFamily="34" charset="0"/>
              </a:rPr>
              <a:t>Deliver Combat Power: On-Time Delivery of Combat-Ready Ships, Submarines, and Systems</a:t>
            </a:r>
          </a:p>
          <a:p>
            <a:pPr lvl="1">
              <a:spcBef>
                <a:spcPts val="400"/>
              </a:spcBef>
            </a:pPr>
            <a:r>
              <a:rPr lang="en-US" sz="1100" kern="0" dirty="0">
                <a:latin typeface="Arial" panose="020B0604020202020204" pitchFamily="34" charset="0"/>
                <a:cs typeface="Arial" panose="020B0604020202020204" pitchFamily="34" charset="0"/>
              </a:rPr>
              <a:t>Maintenance/Sustainment/Readiness, and Modernization</a:t>
            </a:r>
          </a:p>
          <a:p>
            <a:pPr>
              <a:spcBef>
                <a:spcPts val="400"/>
              </a:spcBef>
            </a:pPr>
            <a:r>
              <a:rPr lang="en-US" sz="1300" b="1" kern="0" dirty="0">
                <a:latin typeface="Arial" panose="020B0604020202020204" pitchFamily="34" charset="0"/>
                <a:cs typeface="Arial" panose="020B0604020202020204" pitchFamily="34" charset="0"/>
              </a:rPr>
              <a:t>Transform Digital Capability</a:t>
            </a:r>
          </a:p>
          <a:p>
            <a:pPr lvl="1">
              <a:spcBef>
                <a:spcPts val="400"/>
              </a:spcBef>
            </a:pPr>
            <a:r>
              <a:rPr lang="en-US" sz="1100" kern="0" dirty="0">
                <a:latin typeface="Arial" panose="020B0604020202020204" pitchFamily="34" charset="0"/>
                <a:cs typeface="Arial" panose="020B0604020202020204" pitchFamily="34" charset="0"/>
              </a:rPr>
              <a:t>Digital Engineering, AI/ML, Additive Manufacturing, and Cybersecurity</a:t>
            </a:r>
          </a:p>
          <a:p>
            <a:pPr>
              <a:spcBef>
                <a:spcPts val="400"/>
              </a:spcBef>
            </a:pPr>
            <a:r>
              <a:rPr lang="en-US" sz="1300" b="1" kern="0" dirty="0">
                <a:latin typeface="Arial" panose="020B0604020202020204" pitchFamily="34" charset="0"/>
                <a:cs typeface="Arial" panose="020B0604020202020204" pitchFamily="34" charset="0"/>
              </a:rPr>
              <a:t>Build a Team to Compete and Win</a:t>
            </a:r>
          </a:p>
          <a:p>
            <a:pPr lvl="1">
              <a:spcBef>
                <a:spcPts val="400"/>
              </a:spcBef>
            </a:pPr>
            <a:r>
              <a:rPr lang="en-US" sz="1100" kern="0" dirty="0">
                <a:latin typeface="Arial" panose="020B0604020202020204" pitchFamily="34" charset="0"/>
                <a:cs typeface="Arial" panose="020B0604020202020204" pitchFamily="34" charset="0"/>
              </a:rPr>
              <a:t>Partnerships with industry, academia, and other government organizations</a:t>
            </a:r>
          </a:p>
        </p:txBody>
      </p:sp>
      <p:grpSp>
        <p:nvGrpSpPr>
          <p:cNvPr id="17" name="Group 16"/>
          <p:cNvGrpSpPr/>
          <p:nvPr/>
        </p:nvGrpSpPr>
        <p:grpSpPr>
          <a:xfrm>
            <a:off x="209180" y="3277638"/>
            <a:ext cx="1463040" cy="2011680"/>
            <a:chOff x="192146" y="4283477"/>
            <a:chExt cx="1945063" cy="2543413"/>
          </a:xfrm>
        </p:grpSpPr>
        <p:sp>
          <p:nvSpPr>
            <p:cNvPr id="14" name="Rectangle 13">
              <a:extLst>
                <a:ext uri="{FF2B5EF4-FFF2-40B4-BE49-F238E27FC236}">
                  <a16:creationId xmlns:a16="http://schemas.microsoft.com/office/drawing/2014/main" id="{073DE082-8886-4213-8819-98D9E8561715}"/>
                </a:ext>
              </a:extLst>
            </p:cNvPr>
            <p:cNvSpPr/>
            <p:nvPr/>
          </p:nvSpPr>
          <p:spPr>
            <a:xfrm>
              <a:off x="192147" y="4283477"/>
              <a:ext cx="1945062" cy="2543413"/>
            </a:xfrm>
            <a:prstGeom prst="rect">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2"/>
            <a:stretch>
              <a:fillRect/>
            </a:stretch>
          </p:blipFill>
          <p:spPr>
            <a:xfrm>
              <a:off x="192146" y="4283477"/>
              <a:ext cx="1936795" cy="2498894"/>
            </a:xfrm>
            <a:prstGeom prst="rect">
              <a:avLst/>
            </a:prstGeom>
            <a:effectLst>
              <a:softEdge rad="63500"/>
            </a:effectLst>
          </p:spPr>
        </p:pic>
      </p:grpSp>
      <p:sp>
        <p:nvSpPr>
          <p:cNvPr id="10" name="Slide Number Placeholder 1"/>
          <p:cNvSpPr txBox="1">
            <a:spLocks/>
          </p:cNvSpPr>
          <p:nvPr/>
        </p:nvSpPr>
        <p:spPr bwMode="auto">
          <a:xfrm>
            <a:off x="8747125" y="6634163"/>
            <a:ext cx="396875" cy="223837"/>
          </a:xfrm>
          <a:prstGeom prst="rect">
            <a:avLst/>
          </a:prstGeom>
          <a:noFill/>
          <a:ln w="9525">
            <a:noFill/>
            <a:miter lim="800000"/>
            <a:headEnd/>
            <a:tailEnd/>
          </a:ln>
        </p:spPr>
        <p:txBody>
          <a:bodyPr vert="horz" wrap="square" lIns="91399" tIns="45700" rIns="91399" bIns="45700" numCol="1" anchor="t" anchorCtr="0" compatLnSpc="1">
            <a:prstTxWarp prst="textNoShape">
              <a:avLst/>
            </a:prstTxWarp>
            <a:noAutofit/>
          </a:bodyPr>
          <a:lstStyle>
            <a:lvl1pPr marL="0" indent="0" algn="ctr" rtl="0" eaLnBrk="0" fontAlgn="base" hangingPunct="0">
              <a:spcBef>
                <a:spcPct val="20000"/>
              </a:spcBef>
              <a:spcAft>
                <a:spcPct val="0"/>
              </a:spcAft>
              <a:buNone/>
              <a:defRPr sz="900">
                <a:solidFill>
                  <a:schemeClr val="bg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har char="–"/>
              <a:defRPr sz="1800">
                <a:solidFill>
                  <a:schemeClr val="tx1"/>
                </a:solidFill>
                <a:latin typeface="+mn-lt"/>
              </a:defRPr>
            </a:lvl2pPr>
            <a:lvl3pPr marL="1141413" indent="-227013"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5813" indent="-227013" algn="l" rtl="0" eaLnBrk="0" fontAlgn="base" hangingPunct="0">
              <a:spcBef>
                <a:spcPct val="20000"/>
              </a:spcBef>
              <a:spcAft>
                <a:spcPct val="0"/>
              </a:spcAft>
              <a:buChar char="»"/>
              <a:defRPr sz="1200">
                <a:solidFill>
                  <a:schemeClr val="tx1"/>
                </a:solidFill>
                <a:latin typeface="+mn-lt"/>
              </a:defRPr>
            </a:lvl5pPr>
            <a:lvl6pPr marL="2513013" indent="-227013" algn="l" rtl="0" fontAlgn="base">
              <a:spcBef>
                <a:spcPct val="20000"/>
              </a:spcBef>
              <a:spcAft>
                <a:spcPct val="0"/>
              </a:spcAft>
              <a:buChar char="»"/>
              <a:defRPr sz="1400">
                <a:solidFill>
                  <a:schemeClr val="tx1"/>
                </a:solidFill>
                <a:latin typeface="+mn-lt"/>
              </a:defRPr>
            </a:lvl6pPr>
            <a:lvl7pPr marL="2970213" indent="-227013" algn="l" rtl="0" fontAlgn="base">
              <a:spcBef>
                <a:spcPct val="20000"/>
              </a:spcBef>
              <a:spcAft>
                <a:spcPct val="0"/>
              </a:spcAft>
              <a:buChar char="»"/>
              <a:defRPr sz="1400">
                <a:solidFill>
                  <a:schemeClr val="tx1"/>
                </a:solidFill>
                <a:latin typeface="+mn-lt"/>
              </a:defRPr>
            </a:lvl7pPr>
            <a:lvl8pPr marL="3427413" indent="-227013" algn="l" rtl="0" fontAlgn="base">
              <a:spcBef>
                <a:spcPct val="20000"/>
              </a:spcBef>
              <a:spcAft>
                <a:spcPct val="0"/>
              </a:spcAft>
              <a:buChar char="»"/>
              <a:defRPr sz="1400">
                <a:solidFill>
                  <a:schemeClr val="tx1"/>
                </a:solidFill>
                <a:latin typeface="+mn-lt"/>
              </a:defRPr>
            </a:lvl8pPr>
            <a:lvl9pPr marL="3884613" indent="-227013" algn="l" rtl="0" fontAlgn="base">
              <a:spcBef>
                <a:spcPct val="20000"/>
              </a:spcBef>
              <a:spcAft>
                <a:spcPct val="0"/>
              </a:spcAft>
              <a:buChar char="»"/>
              <a:defRPr sz="1400">
                <a:solidFill>
                  <a:schemeClr val="tx1"/>
                </a:solidFill>
                <a:latin typeface="+mn-lt"/>
              </a:defRPr>
            </a:lvl9pPr>
          </a:lstStyle>
          <a:p>
            <a:pPr>
              <a:defRPr/>
            </a:pPr>
            <a:fld id="{E3007D63-7196-4CC3-B12C-8B6529729D5D}" type="slidenum">
              <a:rPr lang="en-US" kern="0" smtClean="0">
                <a:solidFill>
                  <a:schemeClr val="tx1"/>
                </a:solidFill>
              </a:rPr>
              <a:pPr>
                <a:defRPr/>
              </a:pPr>
              <a:t>8</a:t>
            </a:fld>
            <a:endParaRPr lang="en-US" kern="0" dirty="0">
              <a:solidFill>
                <a:schemeClr val="tx1"/>
              </a:solidFill>
            </a:endParaRPr>
          </a:p>
        </p:txBody>
      </p:sp>
      <p:pic>
        <p:nvPicPr>
          <p:cNvPr id="12" name="Picture 4" descr="corporate-color">
            <a:extLst>
              <a:ext uri="{FF2B5EF4-FFF2-40B4-BE49-F238E27FC236}">
                <a16:creationId xmlns:a16="http://schemas.microsoft.com/office/drawing/2014/main" id="{5A2FAADA-D545-445D-9AE1-482F46CD52DF}"/>
              </a:ext>
            </a:extLst>
          </p:cNvPr>
          <p:cNvPicPr>
            <a:picLocks noChangeAspect="1" noChangeArrowheads="1"/>
          </p:cNvPicPr>
          <p:nvPr/>
        </p:nvPicPr>
        <p:blipFill>
          <a:blip r:embed="rId3" cstate="print"/>
          <a:srcRect/>
          <a:stretch>
            <a:fillRect/>
          </a:stretch>
        </p:blipFill>
        <p:spPr bwMode="auto">
          <a:xfrm>
            <a:off x="644" y="178631"/>
            <a:ext cx="1551319" cy="668960"/>
          </a:xfrm>
          <a:prstGeom prst="rect">
            <a:avLst/>
          </a:prstGeom>
          <a:noFill/>
          <a:ln w="9525">
            <a:noFill/>
            <a:miter lim="800000"/>
            <a:headEnd/>
            <a:tailEnd/>
          </a:ln>
        </p:spPr>
      </p:pic>
      <p:sp>
        <p:nvSpPr>
          <p:cNvPr id="18" name="Content Placeholder 4"/>
          <p:cNvSpPr txBox="1">
            <a:spLocks/>
          </p:cNvSpPr>
          <p:nvPr/>
        </p:nvSpPr>
        <p:spPr bwMode="auto">
          <a:xfrm>
            <a:off x="1681322" y="977860"/>
            <a:ext cx="7364400" cy="2384779"/>
          </a:xfrm>
          <a:prstGeom prst="rect">
            <a:avLst/>
          </a:prstGeom>
          <a:noFill/>
          <a:ln w="9525">
            <a:noFill/>
            <a:miter lim="800000"/>
            <a:headEnd/>
            <a:tailEnd/>
          </a:ln>
        </p:spPr>
        <p:txBody>
          <a:bodyPr vert="horz" wrap="square" lIns="91399" tIns="45700" rIns="91399" bIns="45700" numCol="1" anchor="t" anchorCtr="0" compatLnSpc="1">
            <a:prstTxWarp prst="textNoShape">
              <a:avLst/>
            </a:prstTxWarp>
          </a:bodyPr>
          <a:lstStyle>
            <a:lvl1pPr marL="341313" indent="-341313" algn="l" rtl="0" eaLnBrk="0" fontAlgn="base" hangingPunct="0">
              <a:spcBef>
                <a:spcPct val="20000"/>
              </a:spcBef>
              <a:spcAft>
                <a:spcPct val="0"/>
              </a:spcAft>
              <a:buChar char="•"/>
              <a:defRPr sz="24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141413" indent="-227013" algn="l" rtl="0" eaLnBrk="0" fontAlgn="base" hangingPunct="0">
              <a:spcBef>
                <a:spcPct val="20000"/>
              </a:spcBef>
              <a:spcAft>
                <a:spcPct val="0"/>
              </a:spcAft>
              <a:buChar char="•"/>
              <a:defRPr>
                <a:solidFill>
                  <a:schemeClr val="tx1"/>
                </a:solidFill>
                <a:latin typeface="+mn-lt"/>
              </a:defRPr>
            </a:lvl3pPr>
            <a:lvl4pPr marL="1600200" indent="-228600" algn="l" rtl="0" eaLnBrk="0" fontAlgn="base" hangingPunct="0">
              <a:spcBef>
                <a:spcPct val="20000"/>
              </a:spcBef>
              <a:spcAft>
                <a:spcPct val="0"/>
              </a:spcAft>
              <a:buChar char="–"/>
              <a:defRPr sz="1600">
                <a:solidFill>
                  <a:schemeClr val="tx1"/>
                </a:solidFill>
                <a:latin typeface="+mn-lt"/>
              </a:defRPr>
            </a:lvl4pPr>
            <a:lvl5pPr marL="2055813" indent="-227013" algn="l" rtl="0" eaLnBrk="0" fontAlgn="base" hangingPunct="0">
              <a:spcBef>
                <a:spcPct val="20000"/>
              </a:spcBef>
              <a:spcAft>
                <a:spcPct val="0"/>
              </a:spcAft>
              <a:buChar char="»"/>
              <a:defRPr sz="1400">
                <a:solidFill>
                  <a:schemeClr val="tx1"/>
                </a:solidFill>
                <a:latin typeface="+mn-lt"/>
              </a:defRPr>
            </a:lvl5pPr>
            <a:lvl6pPr marL="2513013" indent="-227013" algn="l" rtl="0" fontAlgn="base">
              <a:spcBef>
                <a:spcPct val="20000"/>
              </a:spcBef>
              <a:spcAft>
                <a:spcPct val="0"/>
              </a:spcAft>
              <a:buChar char="»"/>
              <a:defRPr sz="1400">
                <a:solidFill>
                  <a:schemeClr val="tx1"/>
                </a:solidFill>
                <a:latin typeface="+mn-lt"/>
              </a:defRPr>
            </a:lvl6pPr>
            <a:lvl7pPr marL="2970213" indent="-227013" algn="l" rtl="0" fontAlgn="base">
              <a:spcBef>
                <a:spcPct val="20000"/>
              </a:spcBef>
              <a:spcAft>
                <a:spcPct val="0"/>
              </a:spcAft>
              <a:buChar char="»"/>
              <a:defRPr sz="1400">
                <a:solidFill>
                  <a:schemeClr val="tx1"/>
                </a:solidFill>
                <a:latin typeface="+mn-lt"/>
              </a:defRPr>
            </a:lvl7pPr>
            <a:lvl8pPr marL="3427413" indent="-227013" algn="l" rtl="0" fontAlgn="base">
              <a:spcBef>
                <a:spcPct val="20000"/>
              </a:spcBef>
              <a:spcAft>
                <a:spcPct val="0"/>
              </a:spcAft>
              <a:buChar char="»"/>
              <a:defRPr sz="1400">
                <a:solidFill>
                  <a:schemeClr val="tx1"/>
                </a:solidFill>
                <a:latin typeface="+mn-lt"/>
              </a:defRPr>
            </a:lvl8pPr>
            <a:lvl9pPr marL="3884613" indent="-227013" algn="l" rtl="0" fontAlgn="base">
              <a:spcBef>
                <a:spcPct val="20000"/>
              </a:spcBef>
              <a:spcAft>
                <a:spcPct val="0"/>
              </a:spcAft>
              <a:buChar char="»"/>
              <a:defRPr sz="1400">
                <a:solidFill>
                  <a:schemeClr val="tx1"/>
                </a:solidFill>
                <a:latin typeface="+mn-lt"/>
              </a:defRPr>
            </a:lvl9pPr>
          </a:lstStyle>
          <a:p>
            <a:pPr>
              <a:spcBef>
                <a:spcPts val="400"/>
              </a:spcBef>
            </a:pPr>
            <a:r>
              <a:rPr lang="en-US" sz="1300" b="1" kern="0" dirty="0">
                <a:latin typeface="Arial" panose="020B0604020202020204" pitchFamily="34" charset="0"/>
                <a:cs typeface="Arial" panose="020B0604020202020204" pitchFamily="34" charset="0"/>
              </a:rPr>
              <a:t>Defend the homeland</a:t>
            </a:r>
          </a:p>
          <a:p>
            <a:pPr>
              <a:spcBef>
                <a:spcPts val="400"/>
              </a:spcBef>
            </a:pPr>
            <a:r>
              <a:rPr lang="en-US" sz="1300" b="1" kern="0" dirty="0">
                <a:latin typeface="Arial" panose="020B0604020202020204" pitchFamily="34" charset="0"/>
                <a:cs typeface="Arial" panose="020B0604020202020204" pitchFamily="34" charset="0"/>
              </a:rPr>
              <a:t>Deter strategic attacks against the US, Allies, and partners</a:t>
            </a:r>
          </a:p>
          <a:p>
            <a:pPr>
              <a:spcBef>
                <a:spcPts val="400"/>
              </a:spcBef>
            </a:pPr>
            <a:r>
              <a:rPr lang="en-US" sz="1300" b="1" kern="0" dirty="0">
                <a:latin typeface="Arial" panose="020B0604020202020204" pitchFamily="34" charset="0"/>
                <a:cs typeface="Arial" panose="020B0604020202020204" pitchFamily="34" charset="0"/>
              </a:rPr>
              <a:t>Deter aggression while being prepared to prevail in conflict </a:t>
            </a:r>
          </a:p>
          <a:p>
            <a:pPr>
              <a:spcBef>
                <a:spcPts val="400"/>
              </a:spcBef>
            </a:pPr>
            <a:r>
              <a:rPr lang="en-US" sz="1300" b="1" kern="0" dirty="0">
                <a:latin typeface="Arial" panose="020B0604020202020204" pitchFamily="34" charset="0"/>
                <a:cs typeface="Arial" panose="020B0604020202020204" pitchFamily="34" charset="0"/>
              </a:rPr>
              <a:t>Build a resilient Joint Force and defense ecosystem</a:t>
            </a:r>
          </a:p>
          <a:p>
            <a:pPr lvl="1">
              <a:spcBef>
                <a:spcPts val="400"/>
              </a:spcBef>
            </a:pPr>
            <a:r>
              <a:rPr lang="en-US" sz="1100" kern="0" dirty="0">
                <a:latin typeface="Arial" panose="020B0604020202020204" pitchFamily="34" charset="0"/>
                <a:cs typeface="Arial" panose="020B0604020202020204" pitchFamily="34" charset="0"/>
              </a:rPr>
              <a:t>Transform the Foundation of the Future Force</a:t>
            </a:r>
          </a:p>
          <a:p>
            <a:pPr lvl="1">
              <a:spcBef>
                <a:spcPts val="400"/>
              </a:spcBef>
            </a:pPr>
            <a:r>
              <a:rPr lang="en-US" sz="1100" kern="0" dirty="0">
                <a:latin typeface="Arial" panose="020B0604020202020204" pitchFamily="34" charset="0"/>
                <a:cs typeface="Arial" panose="020B0604020202020204" pitchFamily="34" charset="0"/>
              </a:rPr>
              <a:t>Make the Right Technology Investments</a:t>
            </a:r>
          </a:p>
          <a:p>
            <a:pPr lvl="1">
              <a:spcBef>
                <a:spcPts val="400"/>
              </a:spcBef>
            </a:pPr>
            <a:r>
              <a:rPr lang="en-US" sz="1100" kern="0" dirty="0">
                <a:latin typeface="Arial" panose="020B0604020202020204" pitchFamily="34" charset="0"/>
                <a:cs typeface="Arial" panose="020B0604020202020204" pitchFamily="34" charset="0"/>
              </a:rPr>
              <a:t>Adapt and Fortify Our Defense Ecosystem</a:t>
            </a:r>
          </a:p>
          <a:p>
            <a:pPr lvl="1">
              <a:spcBef>
                <a:spcPts val="400"/>
              </a:spcBef>
            </a:pPr>
            <a:r>
              <a:rPr lang="en-US" sz="1100" kern="0" dirty="0">
                <a:latin typeface="Arial" panose="020B0604020202020204" pitchFamily="34" charset="0"/>
                <a:cs typeface="Arial" panose="020B0604020202020204" pitchFamily="34" charset="0"/>
              </a:rPr>
              <a:t>Strengthen Resilience and Adaptability</a:t>
            </a:r>
          </a:p>
          <a:p>
            <a:pPr lvl="1">
              <a:spcBef>
                <a:spcPts val="400"/>
              </a:spcBef>
            </a:pPr>
            <a:r>
              <a:rPr lang="en-US" sz="1100" kern="0" dirty="0">
                <a:latin typeface="Arial" panose="020B0604020202020204" pitchFamily="34" charset="0"/>
                <a:cs typeface="Arial" panose="020B0604020202020204" pitchFamily="34" charset="0"/>
              </a:rPr>
              <a:t>Cultivate the Workforce We Need</a:t>
            </a:r>
          </a:p>
        </p:txBody>
      </p:sp>
      <p:sp>
        <p:nvSpPr>
          <p:cNvPr id="20" name="Footer Placeholder 5"/>
          <p:cNvSpPr txBox="1">
            <a:spLocks/>
          </p:cNvSpPr>
          <p:nvPr/>
        </p:nvSpPr>
        <p:spPr>
          <a:xfrm>
            <a:off x="2596717" y="6644883"/>
            <a:ext cx="3962006" cy="244474"/>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r>
              <a:rPr lang="en-US" sz="800" dirty="0">
                <a:solidFill>
                  <a:schemeClr val="bg1">
                    <a:lumMod val="50000"/>
                    <a:lumOff val="50000"/>
                  </a:schemeClr>
                </a:solidFill>
                <a:cs typeface="Times New Roman" pitchFamily="18" charset="0"/>
              </a:rPr>
              <a:t>DISTRIBUTION STATEMENT A. Approved for public release; distribution unlimited</a:t>
            </a:r>
            <a:endParaRPr lang="en-US" sz="1000" dirty="0">
              <a:solidFill>
                <a:srgbClr val="000000"/>
              </a:solidFill>
              <a:cs typeface="Times New Roman" pitchFamily="18" charset="0"/>
            </a:endParaRPr>
          </a:p>
        </p:txBody>
      </p:sp>
      <p:grpSp>
        <p:nvGrpSpPr>
          <p:cNvPr id="4" name="Group 3">
            <a:extLst>
              <a:ext uri="{FF2B5EF4-FFF2-40B4-BE49-F238E27FC236}">
                <a16:creationId xmlns:a16="http://schemas.microsoft.com/office/drawing/2014/main" id="{7C352EE6-2F30-8887-489B-55680B213795}"/>
              </a:ext>
            </a:extLst>
          </p:cNvPr>
          <p:cNvGrpSpPr/>
          <p:nvPr/>
        </p:nvGrpSpPr>
        <p:grpSpPr>
          <a:xfrm>
            <a:off x="205584" y="1069315"/>
            <a:ext cx="1463040" cy="2011680"/>
            <a:chOff x="6135494" y="1267989"/>
            <a:chExt cx="1691640" cy="2194560"/>
          </a:xfrm>
        </p:grpSpPr>
        <p:sp>
          <p:nvSpPr>
            <p:cNvPr id="5" name="Rectangle 4">
              <a:extLst>
                <a:ext uri="{FF2B5EF4-FFF2-40B4-BE49-F238E27FC236}">
                  <a16:creationId xmlns:a16="http://schemas.microsoft.com/office/drawing/2014/main" id="{659982B6-8799-0462-97D5-2F1C162F3B9A}"/>
                </a:ext>
              </a:extLst>
            </p:cNvPr>
            <p:cNvSpPr/>
            <p:nvPr/>
          </p:nvSpPr>
          <p:spPr>
            <a:xfrm>
              <a:off x="6135494" y="1267989"/>
              <a:ext cx="1691640" cy="2194560"/>
            </a:xfrm>
            <a:prstGeom prst="rect">
              <a:avLst/>
            </a:prstGeom>
            <a:solidFill>
              <a:schemeClr val="tx1"/>
            </a:solidFill>
            <a:ln>
              <a:solidFill>
                <a:srgbClr val="0070C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Picture 6" descr="A picture containing timeline&#10;&#10;Description automatically generated">
              <a:extLst>
                <a:ext uri="{FF2B5EF4-FFF2-40B4-BE49-F238E27FC236}">
                  <a16:creationId xmlns:a16="http://schemas.microsoft.com/office/drawing/2014/main" id="{1651A8DF-5C34-5B5A-BEA4-5577BB2C6E1B}"/>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180651" y="1322601"/>
              <a:ext cx="1601326" cy="2085337"/>
            </a:xfrm>
            <a:prstGeom prst="rect">
              <a:avLst/>
            </a:prstGeom>
          </p:spPr>
        </p:pic>
      </p:grpSp>
      <p:sp>
        <p:nvSpPr>
          <p:cNvPr id="15" name="Title 3"/>
          <p:cNvSpPr txBox="1">
            <a:spLocks/>
          </p:cNvSpPr>
          <p:nvPr/>
        </p:nvSpPr>
        <p:spPr>
          <a:xfrm>
            <a:off x="1306218" y="235099"/>
            <a:ext cx="7318400" cy="609600"/>
          </a:xfrm>
          <a:prstGeom prst="rect">
            <a:avLst/>
          </a:prstGeom>
        </p:spPr>
        <p:txBody>
          <a:bodyPr anchor="ctr" anchorCtr="1"/>
          <a:lstStyle>
            <a:lvl1pPr algn="ctr" rtl="0" eaLnBrk="0" fontAlgn="base" hangingPunct="0">
              <a:spcBef>
                <a:spcPct val="0"/>
              </a:spcBef>
              <a:spcAft>
                <a:spcPct val="0"/>
              </a:spcAft>
              <a:defRPr sz="2400" b="1">
                <a:solidFill>
                  <a:schemeClr val="bg1"/>
                </a:solidFill>
                <a:latin typeface="+mj-lt"/>
                <a:ea typeface="+mj-ea"/>
                <a:cs typeface="+mj-cs"/>
              </a:defRPr>
            </a:lvl1pPr>
            <a:lvl2pPr algn="ctr" rtl="0" eaLnBrk="0" fontAlgn="base" hangingPunct="0">
              <a:spcBef>
                <a:spcPct val="0"/>
              </a:spcBef>
              <a:spcAft>
                <a:spcPct val="0"/>
              </a:spcAft>
              <a:defRPr sz="2400" b="1">
                <a:solidFill>
                  <a:srgbClr val="000099"/>
                </a:solidFill>
                <a:latin typeface="Arial" charset="0"/>
              </a:defRPr>
            </a:lvl2pPr>
            <a:lvl3pPr algn="ctr" rtl="0" eaLnBrk="0" fontAlgn="base" hangingPunct="0">
              <a:spcBef>
                <a:spcPct val="0"/>
              </a:spcBef>
              <a:spcAft>
                <a:spcPct val="0"/>
              </a:spcAft>
              <a:defRPr sz="2400" b="1">
                <a:solidFill>
                  <a:srgbClr val="000099"/>
                </a:solidFill>
                <a:latin typeface="Arial" charset="0"/>
              </a:defRPr>
            </a:lvl3pPr>
            <a:lvl4pPr algn="ctr" rtl="0" eaLnBrk="0" fontAlgn="base" hangingPunct="0">
              <a:spcBef>
                <a:spcPct val="0"/>
              </a:spcBef>
              <a:spcAft>
                <a:spcPct val="0"/>
              </a:spcAft>
              <a:defRPr sz="2400" b="1">
                <a:solidFill>
                  <a:srgbClr val="000099"/>
                </a:solidFill>
                <a:latin typeface="Arial" charset="0"/>
              </a:defRPr>
            </a:lvl4pPr>
            <a:lvl5pPr algn="ctr" rtl="0" eaLnBrk="0" fontAlgn="base" hangingPunct="0">
              <a:spcBef>
                <a:spcPct val="0"/>
              </a:spcBef>
              <a:spcAft>
                <a:spcPct val="0"/>
              </a:spcAft>
              <a:defRPr sz="2400" b="1">
                <a:solidFill>
                  <a:srgbClr val="000099"/>
                </a:solidFill>
                <a:latin typeface="Arial" charset="0"/>
              </a:defRPr>
            </a:lvl5pPr>
            <a:lvl6pPr marL="457200" algn="ctr" rtl="0" fontAlgn="base">
              <a:spcBef>
                <a:spcPct val="0"/>
              </a:spcBef>
              <a:spcAft>
                <a:spcPct val="0"/>
              </a:spcAft>
              <a:defRPr sz="2400" b="1">
                <a:solidFill>
                  <a:srgbClr val="000099"/>
                </a:solidFill>
                <a:latin typeface="Arial" charset="0"/>
              </a:defRPr>
            </a:lvl6pPr>
            <a:lvl7pPr marL="914400" algn="ctr" rtl="0" fontAlgn="base">
              <a:spcBef>
                <a:spcPct val="0"/>
              </a:spcBef>
              <a:spcAft>
                <a:spcPct val="0"/>
              </a:spcAft>
              <a:defRPr sz="2400" b="1">
                <a:solidFill>
                  <a:srgbClr val="000099"/>
                </a:solidFill>
                <a:latin typeface="Arial" charset="0"/>
              </a:defRPr>
            </a:lvl7pPr>
            <a:lvl8pPr marL="1371600" algn="ctr" rtl="0" fontAlgn="base">
              <a:spcBef>
                <a:spcPct val="0"/>
              </a:spcBef>
              <a:spcAft>
                <a:spcPct val="0"/>
              </a:spcAft>
              <a:defRPr sz="2400" b="1">
                <a:solidFill>
                  <a:srgbClr val="000099"/>
                </a:solidFill>
                <a:latin typeface="Arial" charset="0"/>
              </a:defRPr>
            </a:lvl8pPr>
            <a:lvl9pPr marL="1828800" algn="ctr" rtl="0" fontAlgn="base">
              <a:spcBef>
                <a:spcPct val="0"/>
              </a:spcBef>
              <a:spcAft>
                <a:spcPct val="0"/>
              </a:spcAft>
              <a:defRPr sz="2400" b="1">
                <a:solidFill>
                  <a:srgbClr val="000099"/>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dirty="0">
                <a:ln>
                  <a:noFill/>
                </a:ln>
                <a:solidFill>
                  <a:srgbClr val="002060"/>
                </a:solidFill>
                <a:effectLst/>
                <a:uLnTx/>
                <a:uFillTx/>
                <a:latin typeface="Arial" panose="020B0604020202020204" pitchFamily="34" charset="0"/>
                <a:ea typeface="+mj-ea"/>
                <a:cs typeface="Arial" panose="020B0604020202020204" pitchFamily="34" charset="0"/>
              </a:rPr>
              <a:t>Mission Priorities / Planning for Success</a:t>
            </a:r>
          </a:p>
        </p:txBody>
      </p:sp>
      <p:sp>
        <p:nvSpPr>
          <p:cNvPr id="19" name="TextBox 18"/>
          <p:cNvSpPr txBox="1"/>
          <p:nvPr/>
        </p:nvSpPr>
        <p:spPr>
          <a:xfrm>
            <a:off x="147413" y="5340386"/>
            <a:ext cx="2945842" cy="292388"/>
          </a:xfrm>
          <a:prstGeom prst="rect">
            <a:avLst/>
          </a:prstGeom>
          <a:noFill/>
        </p:spPr>
        <p:txBody>
          <a:bodyPr wrap="square" rtlCol="0">
            <a:spAutoFit/>
          </a:bodyPr>
          <a:lstStyle/>
          <a:p>
            <a:r>
              <a:rPr lang="en-US" sz="1300" b="1" dirty="0">
                <a:latin typeface="Arial" panose="020B0604020202020204" pitchFamily="34" charset="0"/>
                <a:cs typeface="Arial" panose="020B0604020202020204" pitchFamily="34" charset="0"/>
              </a:rPr>
              <a:t>Transition Target Participation:</a:t>
            </a:r>
          </a:p>
        </p:txBody>
      </p:sp>
      <p:sp>
        <p:nvSpPr>
          <p:cNvPr id="21" name="TextBox 20"/>
          <p:cNvSpPr txBox="1"/>
          <p:nvPr/>
        </p:nvSpPr>
        <p:spPr>
          <a:xfrm>
            <a:off x="6389283" y="5721386"/>
            <a:ext cx="2423160" cy="800219"/>
          </a:xfrm>
          <a:prstGeom prst="rect">
            <a:avLst/>
          </a:prstGeom>
          <a:solidFill>
            <a:srgbClr val="CCECFF"/>
          </a:solidFill>
        </p:spPr>
        <p:txBody>
          <a:bodyPr wrap="square" rtlCol="0">
            <a:spAutoFit/>
          </a:bodyPr>
          <a:lstStyle/>
          <a:p>
            <a:pPr algn="ctr"/>
            <a:r>
              <a:rPr lang="en-US" sz="1300" b="1" u="sng" dirty="0">
                <a:solidFill>
                  <a:schemeClr val="bg1"/>
                </a:solidFill>
                <a:latin typeface="Arial" panose="020B0604020202020204" pitchFamily="34" charset="0"/>
                <a:cs typeface="Arial" panose="020B0604020202020204" pitchFamily="34" charset="0"/>
              </a:rPr>
              <a:t>Funded</a:t>
            </a:r>
          </a:p>
          <a:p>
            <a:pPr marL="171450" indent="-171450">
              <a:buFont typeface="Arial" panose="020B0604020202020204" pitchFamily="34" charset="0"/>
              <a:buChar char="•"/>
            </a:pPr>
            <a:r>
              <a:rPr lang="en-US" sz="1100" dirty="0">
                <a:solidFill>
                  <a:schemeClr val="bg1"/>
                </a:solidFill>
                <a:latin typeface="Arial" panose="020B0604020202020204" pitchFamily="34" charset="0"/>
                <a:cs typeface="Arial" panose="020B0604020202020204" pitchFamily="34" charset="0"/>
              </a:rPr>
              <a:t>POMs for Phase III RDT&amp;E or Procurement funds early in the process</a:t>
            </a:r>
          </a:p>
        </p:txBody>
      </p:sp>
      <p:sp>
        <p:nvSpPr>
          <p:cNvPr id="22" name="Right Arrow 21"/>
          <p:cNvSpPr/>
          <p:nvPr/>
        </p:nvSpPr>
        <p:spPr>
          <a:xfrm>
            <a:off x="2618469" y="6026186"/>
            <a:ext cx="47244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ight Arrow 22"/>
          <p:cNvSpPr/>
          <p:nvPr/>
        </p:nvSpPr>
        <p:spPr>
          <a:xfrm>
            <a:off x="5890717" y="6026186"/>
            <a:ext cx="472440" cy="228600"/>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p:cNvSpPr txBox="1"/>
          <p:nvPr/>
        </p:nvSpPr>
        <p:spPr>
          <a:xfrm>
            <a:off x="299813" y="5721386"/>
            <a:ext cx="2423160" cy="630942"/>
          </a:xfrm>
          <a:prstGeom prst="rect">
            <a:avLst/>
          </a:prstGeom>
          <a:solidFill>
            <a:srgbClr val="CCECFF"/>
          </a:solidFill>
        </p:spPr>
        <p:txBody>
          <a:bodyPr wrap="square" rtlCol="0">
            <a:spAutoFit/>
          </a:bodyPr>
          <a:lstStyle/>
          <a:p>
            <a:pPr algn="ctr"/>
            <a:r>
              <a:rPr lang="en-US" sz="1300" b="1" u="sng" dirty="0">
                <a:solidFill>
                  <a:schemeClr val="bg1"/>
                </a:solidFill>
                <a:latin typeface="Arial" panose="020B0604020202020204" pitchFamily="34" charset="0"/>
                <a:cs typeface="Arial" panose="020B0604020202020204" pitchFamily="34" charset="0"/>
              </a:rPr>
              <a:t>Endorsed</a:t>
            </a:r>
          </a:p>
          <a:p>
            <a:pPr marL="171450" indent="-171450">
              <a:buFont typeface="Arial" panose="020B0604020202020204" pitchFamily="34" charset="0"/>
              <a:buChar char="•"/>
            </a:pPr>
            <a:r>
              <a:rPr lang="en-US" sz="1100" dirty="0">
                <a:solidFill>
                  <a:schemeClr val="bg1"/>
                </a:solidFill>
                <a:latin typeface="Arial" panose="020B0604020202020204" pitchFamily="34" charset="0"/>
                <a:cs typeface="Arial" panose="020B0604020202020204" pitchFamily="34" charset="0"/>
              </a:rPr>
              <a:t>Participates in development of each topic</a:t>
            </a:r>
          </a:p>
        </p:txBody>
      </p:sp>
      <p:sp>
        <p:nvSpPr>
          <p:cNvPr id="25" name="TextBox 24"/>
          <p:cNvSpPr txBox="1"/>
          <p:nvPr/>
        </p:nvSpPr>
        <p:spPr>
          <a:xfrm>
            <a:off x="3108703" y="5450746"/>
            <a:ext cx="2926080" cy="1138773"/>
          </a:xfrm>
          <a:prstGeom prst="rect">
            <a:avLst/>
          </a:prstGeom>
          <a:solidFill>
            <a:srgbClr val="CCECFF"/>
          </a:solidFill>
        </p:spPr>
        <p:txBody>
          <a:bodyPr wrap="square" rtlCol="0">
            <a:spAutoFit/>
          </a:bodyPr>
          <a:lstStyle/>
          <a:p>
            <a:pPr algn="ctr"/>
            <a:r>
              <a:rPr lang="en-US" sz="1300" b="1" u="sng" dirty="0">
                <a:solidFill>
                  <a:schemeClr val="bg1"/>
                </a:solidFill>
                <a:latin typeface="Arial" panose="020B0604020202020204" pitchFamily="34" charset="0"/>
                <a:cs typeface="Arial" panose="020B0604020202020204" pitchFamily="34" charset="0"/>
              </a:rPr>
              <a:t>Planned</a:t>
            </a:r>
          </a:p>
          <a:p>
            <a:pPr marL="171450" indent="-171450">
              <a:buFont typeface="Arial" panose="020B0604020202020204" pitchFamily="34" charset="0"/>
              <a:buChar char="•"/>
            </a:pPr>
            <a:r>
              <a:rPr lang="en-US" sz="1100" dirty="0">
                <a:solidFill>
                  <a:schemeClr val="bg1"/>
                </a:solidFill>
                <a:latin typeface="Arial" panose="020B0604020202020204" pitchFamily="34" charset="0"/>
                <a:cs typeface="Arial" panose="020B0604020202020204" pitchFamily="34" charset="0"/>
              </a:rPr>
              <a:t>Builds topic timeline into acquisition schedule</a:t>
            </a:r>
          </a:p>
          <a:p>
            <a:pPr marL="171450" indent="-171450">
              <a:buFont typeface="Arial" panose="020B0604020202020204" pitchFamily="34" charset="0"/>
              <a:buChar char="•"/>
            </a:pPr>
            <a:r>
              <a:rPr lang="en-US" sz="1100" dirty="0">
                <a:solidFill>
                  <a:schemeClr val="bg1"/>
                </a:solidFill>
                <a:latin typeface="Arial" panose="020B0604020202020204" pitchFamily="34" charset="0"/>
                <a:cs typeface="Arial" panose="020B0604020202020204" pitchFamily="34" charset="0"/>
              </a:rPr>
              <a:t>Size, Weight, Power (SWaP) and Cost savings</a:t>
            </a:r>
          </a:p>
          <a:p>
            <a:pPr marL="171450" indent="-171450">
              <a:buFont typeface="Arial" panose="020B0604020202020204" pitchFamily="34" charset="0"/>
              <a:buChar char="•"/>
            </a:pPr>
            <a:r>
              <a:rPr lang="en-US" sz="1100" dirty="0">
                <a:solidFill>
                  <a:schemeClr val="bg1"/>
                </a:solidFill>
                <a:latin typeface="Arial" panose="020B0604020202020204" pitchFamily="34" charset="0"/>
                <a:cs typeface="Arial" panose="020B0604020202020204" pitchFamily="34" charset="0"/>
              </a:rPr>
              <a:t>Form, Fit, and Function Requirements</a:t>
            </a:r>
          </a:p>
        </p:txBody>
      </p:sp>
    </p:spTree>
    <p:extLst>
      <p:ext uri="{BB962C8B-B14F-4D97-AF65-F5344CB8AC3E}">
        <p14:creationId xmlns:p14="http://schemas.microsoft.com/office/powerpoint/2010/main" val="23683245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06761" y="1278617"/>
            <a:ext cx="8512769" cy="4642403"/>
          </a:xfrm>
        </p:spPr>
        <p:txBody>
          <a:bodyPr>
            <a:noAutofit/>
          </a:bodyPr>
          <a:lstStyle/>
          <a:p>
            <a:r>
              <a:rPr lang="en-US" sz="1600" b="1" dirty="0">
                <a:latin typeface="Arial" panose="020B0604020202020204" pitchFamily="34" charset="0"/>
                <a:cs typeface="Arial" panose="020B0604020202020204" pitchFamily="34" charset="0"/>
              </a:rPr>
              <a:t>After 2013, Phase II awards were limited to two per topic per company</a:t>
            </a:r>
          </a:p>
          <a:p>
            <a:r>
              <a:rPr lang="en-US" sz="1600" b="1" dirty="0">
                <a:latin typeface="Arial" panose="020B0604020202020204" pitchFamily="34" charset="0"/>
                <a:cs typeface="Arial" panose="020B0604020202020204" pitchFamily="34" charset="0"/>
              </a:rPr>
              <a:t>SBIR/STTR Policy directive states there is no time limit between SBIR contract awards</a:t>
            </a:r>
          </a:p>
          <a:p>
            <a:r>
              <a:rPr lang="en-US" sz="1600" b="1" dirty="0">
                <a:latin typeface="Arial" panose="020B0604020202020204" pitchFamily="34" charset="0"/>
                <a:cs typeface="Arial" panose="020B0604020202020204" pitchFamily="34" charset="0"/>
              </a:rPr>
              <a:t>“Reaches back” to an older topic that has not yet accrued $2M in SBIR funding</a:t>
            </a:r>
          </a:p>
          <a:p>
            <a:pPr lvl="1"/>
            <a:r>
              <a:rPr lang="en-US" sz="1400" dirty="0">
                <a:latin typeface="Arial" panose="020B0604020202020204" pitchFamily="34" charset="0"/>
                <a:cs typeface="Arial" panose="020B0604020202020204" pitchFamily="34" charset="0"/>
              </a:rPr>
              <a:t>If project has accrued $2M in SBIR funding, the request must be submitted as a CRP project</a:t>
            </a:r>
          </a:p>
          <a:p>
            <a:pPr lvl="1"/>
            <a:r>
              <a:rPr lang="en-US" sz="1400" dirty="0">
                <a:latin typeface="Arial" panose="020B0604020202020204" pitchFamily="34" charset="0"/>
                <a:cs typeface="Arial" panose="020B0604020202020204" pitchFamily="34" charset="0"/>
              </a:rPr>
              <a:t>Topic must be seeking innovation and R&amp;D; cannot be used as a means of procurement</a:t>
            </a:r>
          </a:p>
          <a:p>
            <a:pPr lvl="1"/>
            <a:r>
              <a:rPr lang="en-US" sz="1400" dirty="0">
                <a:latin typeface="Arial" panose="020B0604020202020204" pitchFamily="34" charset="0"/>
                <a:cs typeface="Arial" panose="020B0604020202020204" pitchFamily="34" charset="0"/>
              </a:rPr>
              <a:t>Reachback requires a strategy to transition technology to the warfighter</a:t>
            </a:r>
          </a:p>
          <a:p>
            <a:r>
              <a:rPr lang="en-US" sz="1600" b="1" dirty="0">
                <a:latin typeface="Arial" panose="020B0604020202020204" pitchFamily="34" charset="0"/>
                <a:cs typeface="Arial" panose="020B0604020202020204" pitchFamily="34" charset="0"/>
              </a:rPr>
              <a:t>As long as work is within the scope of the topic, we can award a Phase II. </a:t>
            </a:r>
            <a:r>
              <a:rPr lang="en-US" sz="1600" b="1" i="1" dirty="0">
                <a:latin typeface="Arial" panose="020B0604020202020204" pitchFamily="34" charset="0"/>
                <a:cs typeface="Arial" panose="020B0604020202020204" pitchFamily="34" charset="0"/>
              </a:rPr>
              <a:t>For example:</a:t>
            </a:r>
          </a:p>
          <a:p>
            <a:pPr lvl="1"/>
            <a:r>
              <a:rPr lang="en-US" sz="1400" dirty="0">
                <a:latin typeface="Arial" panose="020B0604020202020204" pitchFamily="34" charset="0"/>
                <a:cs typeface="Arial" panose="020B0604020202020204" pitchFamily="34" charset="0"/>
              </a:rPr>
              <a:t>Company won a Phase I in 2015 for $150k</a:t>
            </a:r>
          </a:p>
          <a:p>
            <a:pPr lvl="1"/>
            <a:r>
              <a:rPr lang="en-US" sz="1400" dirty="0">
                <a:latin typeface="Arial" panose="020B0604020202020204" pitchFamily="34" charset="0"/>
                <a:cs typeface="Arial" panose="020B0604020202020204" pitchFamily="34" charset="0"/>
              </a:rPr>
              <a:t>Phase I completed but no funding was available for Phase II in 2016</a:t>
            </a:r>
          </a:p>
          <a:p>
            <a:pPr lvl="1"/>
            <a:r>
              <a:rPr lang="en-US" sz="1400">
                <a:latin typeface="Arial" panose="020B0604020202020204" pitchFamily="34" charset="0"/>
                <a:cs typeface="Arial" panose="020B0604020202020204" pitchFamily="34" charset="0"/>
              </a:rPr>
              <a:t>In 2023 </a:t>
            </a:r>
            <a:r>
              <a:rPr lang="en-US" sz="1400" dirty="0">
                <a:latin typeface="Arial" panose="020B0604020202020204" pitchFamily="34" charset="0"/>
                <a:cs typeface="Arial" panose="020B0604020202020204" pitchFamily="34" charset="0"/>
              </a:rPr>
              <a:t>a need arose where the work done in Phase I was applicable</a:t>
            </a:r>
          </a:p>
          <a:p>
            <a:pPr lvl="1"/>
            <a:r>
              <a:rPr lang="en-US" sz="1400" dirty="0">
                <a:latin typeface="Arial" panose="020B0604020202020204" pitchFamily="34" charset="0"/>
                <a:cs typeface="Arial" panose="020B0604020202020204" pitchFamily="34" charset="0"/>
              </a:rPr>
              <a:t>A Phase II was requested for $2M</a:t>
            </a:r>
          </a:p>
          <a:p>
            <a:pPr lvl="1"/>
            <a:r>
              <a:rPr lang="en-US" sz="1400" dirty="0">
                <a:latin typeface="Arial" panose="020B0604020202020204" pitchFamily="34" charset="0"/>
                <a:cs typeface="Arial" panose="020B0604020202020204" pitchFamily="34" charset="0"/>
              </a:rPr>
              <a:t>In parallel, paperwork for a Phase III contract was started for $25M</a:t>
            </a:r>
          </a:p>
          <a:p>
            <a:r>
              <a:rPr lang="en-US" sz="1600" b="1" dirty="0">
                <a:latin typeface="Arial" panose="020B0604020202020204" pitchFamily="34" charset="0"/>
                <a:cs typeface="Arial" panose="020B0604020202020204" pitchFamily="34" charset="0"/>
              </a:rPr>
              <a:t>Previous Navy SBIR/STTR projects can be found in the “Search Awards Database” at navysbir.com.</a:t>
            </a:r>
          </a:p>
        </p:txBody>
      </p:sp>
      <p:sp>
        <p:nvSpPr>
          <p:cNvPr id="12" name="Slide Number Placeholder 1"/>
          <p:cNvSpPr txBox="1">
            <a:spLocks/>
          </p:cNvSpPr>
          <p:nvPr/>
        </p:nvSpPr>
        <p:spPr bwMode="auto">
          <a:xfrm>
            <a:off x="8747125" y="6634163"/>
            <a:ext cx="396875" cy="223837"/>
          </a:xfrm>
          <a:prstGeom prst="rect">
            <a:avLst/>
          </a:prstGeom>
          <a:noFill/>
          <a:ln w="9525">
            <a:noFill/>
            <a:miter lim="800000"/>
            <a:headEnd/>
            <a:tailEnd/>
          </a:ln>
        </p:spPr>
        <p:txBody>
          <a:bodyPr vert="horz" wrap="square" lIns="91399" tIns="45700" rIns="91399" bIns="45700" numCol="1" anchor="t" anchorCtr="0" compatLnSpc="1">
            <a:prstTxWarp prst="textNoShape">
              <a:avLst/>
            </a:prstTxWarp>
            <a:noAutofit/>
          </a:bodyPr>
          <a:lstStyle>
            <a:lvl1pPr marL="0" indent="0" algn="ctr" rtl="0" eaLnBrk="0" fontAlgn="base" hangingPunct="0">
              <a:spcBef>
                <a:spcPct val="20000"/>
              </a:spcBef>
              <a:spcAft>
                <a:spcPct val="0"/>
              </a:spcAft>
              <a:buNone/>
              <a:defRPr sz="900">
                <a:solidFill>
                  <a:schemeClr val="bg1"/>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Char char="–"/>
              <a:defRPr sz="1800">
                <a:solidFill>
                  <a:schemeClr val="tx1"/>
                </a:solidFill>
                <a:latin typeface="+mn-lt"/>
              </a:defRPr>
            </a:lvl2pPr>
            <a:lvl3pPr marL="1141413" indent="-227013" algn="l" rtl="0" eaLnBrk="0" fontAlgn="base" hangingPunct="0">
              <a:spcBef>
                <a:spcPct val="20000"/>
              </a:spcBef>
              <a:spcAft>
                <a:spcPct val="0"/>
              </a:spcAft>
              <a:buChar char="•"/>
              <a:defRPr sz="16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5813" indent="-227013" algn="l" rtl="0" eaLnBrk="0" fontAlgn="base" hangingPunct="0">
              <a:spcBef>
                <a:spcPct val="20000"/>
              </a:spcBef>
              <a:spcAft>
                <a:spcPct val="0"/>
              </a:spcAft>
              <a:buChar char="»"/>
              <a:defRPr sz="1200">
                <a:solidFill>
                  <a:schemeClr val="tx1"/>
                </a:solidFill>
                <a:latin typeface="+mn-lt"/>
              </a:defRPr>
            </a:lvl5pPr>
            <a:lvl6pPr marL="2513013" indent="-227013" algn="l" rtl="0" fontAlgn="base">
              <a:spcBef>
                <a:spcPct val="20000"/>
              </a:spcBef>
              <a:spcAft>
                <a:spcPct val="0"/>
              </a:spcAft>
              <a:buChar char="»"/>
              <a:defRPr sz="1400">
                <a:solidFill>
                  <a:schemeClr val="tx1"/>
                </a:solidFill>
                <a:latin typeface="+mn-lt"/>
              </a:defRPr>
            </a:lvl6pPr>
            <a:lvl7pPr marL="2970213" indent="-227013" algn="l" rtl="0" fontAlgn="base">
              <a:spcBef>
                <a:spcPct val="20000"/>
              </a:spcBef>
              <a:spcAft>
                <a:spcPct val="0"/>
              </a:spcAft>
              <a:buChar char="»"/>
              <a:defRPr sz="1400">
                <a:solidFill>
                  <a:schemeClr val="tx1"/>
                </a:solidFill>
                <a:latin typeface="+mn-lt"/>
              </a:defRPr>
            </a:lvl7pPr>
            <a:lvl8pPr marL="3427413" indent="-227013" algn="l" rtl="0" fontAlgn="base">
              <a:spcBef>
                <a:spcPct val="20000"/>
              </a:spcBef>
              <a:spcAft>
                <a:spcPct val="0"/>
              </a:spcAft>
              <a:buChar char="»"/>
              <a:defRPr sz="1400">
                <a:solidFill>
                  <a:schemeClr val="tx1"/>
                </a:solidFill>
                <a:latin typeface="+mn-lt"/>
              </a:defRPr>
            </a:lvl8pPr>
            <a:lvl9pPr marL="3884613" indent="-227013" algn="l" rtl="0" fontAlgn="base">
              <a:spcBef>
                <a:spcPct val="20000"/>
              </a:spcBef>
              <a:spcAft>
                <a:spcPct val="0"/>
              </a:spcAft>
              <a:buChar char="»"/>
              <a:defRPr sz="1400">
                <a:solidFill>
                  <a:schemeClr val="tx1"/>
                </a:solidFill>
                <a:latin typeface="+mn-lt"/>
              </a:defRPr>
            </a:lvl9pPr>
          </a:lstStyle>
          <a:p>
            <a:pPr>
              <a:defRPr/>
            </a:pPr>
            <a:fld id="{E3007D63-7196-4CC3-B12C-8B6529729D5D}" type="slidenum">
              <a:rPr lang="en-US" kern="0" smtClean="0">
                <a:solidFill>
                  <a:schemeClr val="tx1"/>
                </a:solidFill>
              </a:rPr>
              <a:pPr>
                <a:defRPr/>
              </a:pPr>
              <a:t>9</a:t>
            </a:fld>
            <a:endParaRPr lang="en-US" kern="0" dirty="0">
              <a:solidFill>
                <a:schemeClr val="tx1"/>
              </a:solidFill>
            </a:endParaRPr>
          </a:p>
        </p:txBody>
      </p:sp>
      <p:pic>
        <p:nvPicPr>
          <p:cNvPr id="10" name="Picture 4" descr="corporate-color">
            <a:extLst>
              <a:ext uri="{FF2B5EF4-FFF2-40B4-BE49-F238E27FC236}">
                <a16:creationId xmlns:a16="http://schemas.microsoft.com/office/drawing/2014/main" id="{DDEF9787-3B6F-4F89-A2E1-2380CC7BDCBA}"/>
              </a:ext>
            </a:extLst>
          </p:cNvPr>
          <p:cNvPicPr>
            <a:picLocks noChangeAspect="1" noChangeArrowheads="1"/>
          </p:cNvPicPr>
          <p:nvPr/>
        </p:nvPicPr>
        <p:blipFill>
          <a:blip r:embed="rId3" cstate="print"/>
          <a:srcRect/>
          <a:stretch>
            <a:fillRect/>
          </a:stretch>
        </p:blipFill>
        <p:spPr bwMode="auto">
          <a:xfrm>
            <a:off x="644" y="178631"/>
            <a:ext cx="1551319" cy="668960"/>
          </a:xfrm>
          <a:prstGeom prst="rect">
            <a:avLst/>
          </a:prstGeom>
          <a:noFill/>
          <a:ln w="9525">
            <a:noFill/>
            <a:miter lim="800000"/>
            <a:headEnd/>
            <a:tailEnd/>
          </a:ln>
        </p:spPr>
      </p:pic>
      <p:sp>
        <p:nvSpPr>
          <p:cNvPr id="16" name="Footer Placeholder 5"/>
          <p:cNvSpPr txBox="1">
            <a:spLocks/>
          </p:cNvSpPr>
          <p:nvPr/>
        </p:nvSpPr>
        <p:spPr>
          <a:xfrm>
            <a:off x="2596717" y="6644883"/>
            <a:ext cx="3962006" cy="244474"/>
          </a:xfrm>
          <a:prstGeom prst="rect">
            <a:avLst/>
          </a:prstGeom>
        </p:spPr>
        <p:txBody>
          <a:bodyPr/>
          <a:ls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lgn="ctr">
              <a:defRPr/>
            </a:pPr>
            <a:r>
              <a:rPr lang="en-US" sz="800" dirty="0">
                <a:solidFill>
                  <a:schemeClr val="bg1">
                    <a:lumMod val="50000"/>
                    <a:lumOff val="50000"/>
                  </a:schemeClr>
                </a:solidFill>
                <a:cs typeface="Times New Roman" pitchFamily="18" charset="0"/>
              </a:rPr>
              <a:t>DISTRIBUTION STATEMENT A. Approved for public release; distribution unlimited</a:t>
            </a:r>
            <a:endParaRPr lang="en-US" sz="1000" dirty="0">
              <a:solidFill>
                <a:srgbClr val="000000"/>
              </a:solidFill>
              <a:cs typeface="Times New Roman" pitchFamily="18" charset="0"/>
            </a:endParaRPr>
          </a:p>
        </p:txBody>
      </p:sp>
      <p:sp>
        <p:nvSpPr>
          <p:cNvPr id="11" name="Title 3"/>
          <p:cNvSpPr txBox="1">
            <a:spLocks/>
          </p:cNvSpPr>
          <p:nvPr/>
        </p:nvSpPr>
        <p:spPr>
          <a:xfrm>
            <a:off x="1139800" y="237991"/>
            <a:ext cx="7318400" cy="609600"/>
          </a:xfrm>
          <a:prstGeom prst="rect">
            <a:avLst/>
          </a:prstGeom>
        </p:spPr>
        <p:txBody>
          <a:bodyPr anchor="ctr" anchorCtr="1"/>
          <a:lstStyle>
            <a:lvl1pPr algn="ctr" rtl="0" eaLnBrk="0" fontAlgn="base" hangingPunct="0">
              <a:spcBef>
                <a:spcPct val="0"/>
              </a:spcBef>
              <a:spcAft>
                <a:spcPct val="0"/>
              </a:spcAft>
              <a:defRPr sz="2400" b="1">
                <a:solidFill>
                  <a:schemeClr val="bg1"/>
                </a:solidFill>
                <a:latin typeface="+mj-lt"/>
                <a:ea typeface="+mj-ea"/>
                <a:cs typeface="+mj-cs"/>
              </a:defRPr>
            </a:lvl1pPr>
            <a:lvl2pPr algn="ctr" rtl="0" eaLnBrk="0" fontAlgn="base" hangingPunct="0">
              <a:spcBef>
                <a:spcPct val="0"/>
              </a:spcBef>
              <a:spcAft>
                <a:spcPct val="0"/>
              </a:spcAft>
              <a:defRPr sz="2400" b="1">
                <a:solidFill>
                  <a:srgbClr val="000099"/>
                </a:solidFill>
                <a:latin typeface="Arial" charset="0"/>
              </a:defRPr>
            </a:lvl2pPr>
            <a:lvl3pPr algn="ctr" rtl="0" eaLnBrk="0" fontAlgn="base" hangingPunct="0">
              <a:spcBef>
                <a:spcPct val="0"/>
              </a:spcBef>
              <a:spcAft>
                <a:spcPct val="0"/>
              </a:spcAft>
              <a:defRPr sz="2400" b="1">
                <a:solidFill>
                  <a:srgbClr val="000099"/>
                </a:solidFill>
                <a:latin typeface="Arial" charset="0"/>
              </a:defRPr>
            </a:lvl3pPr>
            <a:lvl4pPr algn="ctr" rtl="0" eaLnBrk="0" fontAlgn="base" hangingPunct="0">
              <a:spcBef>
                <a:spcPct val="0"/>
              </a:spcBef>
              <a:spcAft>
                <a:spcPct val="0"/>
              </a:spcAft>
              <a:defRPr sz="2400" b="1">
                <a:solidFill>
                  <a:srgbClr val="000099"/>
                </a:solidFill>
                <a:latin typeface="Arial" charset="0"/>
              </a:defRPr>
            </a:lvl4pPr>
            <a:lvl5pPr algn="ctr" rtl="0" eaLnBrk="0" fontAlgn="base" hangingPunct="0">
              <a:spcBef>
                <a:spcPct val="0"/>
              </a:spcBef>
              <a:spcAft>
                <a:spcPct val="0"/>
              </a:spcAft>
              <a:defRPr sz="2400" b="1">
                <a:solidFill>
                  <a:srgbClr val="000099"/>
                </a:solidFill>
                <a:latin typeface="Arial" charset="0"/>
              </a:defRPr>
            </a:lvl5pPr>
            <a:lvl6pPr marL="457200" algn="ctr" rtl="0" fontAlgn="base">
              <a:spcBef>
                <a:spcPct val="0"/>
              </a:spcBef>
              <a:spcAft>
                <a:spcPct val="0"/>
              </a:spcAft>
              <a:defRPr sz="2400" b="1">
                <a:solidFill>
                  <a:srgbClr val="000099"/>
                </a:solidFill>
                <a:latin typeface="Arial" charset="0"/>
              </a:defRPr>
            </a:lvl6pPr>
            <a:lvl7pPr marL="914400" algn="ctr" rtl="0" fontAlgn="base">
              <a:spcBef>
                <a:spcPct val="0"/>
              </a:spcBef>
              <a:spcAft>
                <a:spcPct val="0"/>
              </a:spcAft>
              <a:defRPr sz="2400" b="1">
                <a:solidFill>
                  <a:srgbClr val="000099"/>
                </a:solidFill>
                <a:latin typeface="Arial" charset="0"/>
              </a:defRPr>
            </a:lvl7pPr>
            <a:lvl8pPr marL="1371600" algn="ctr" rtl="0" fontAlgn="base">
              <a:spcBef>
                <a:spcPct val="0"/>
              </a:spcBef>
              <a:spcAft>
                <a:spcPct val="0"/>
              </a:spcAft>
              <a:defRPr sz="2400" b="1">
                <a:solidFill>
                  <a:srgbClr val="000099"/>
                </a:solidFill>
                <a:latin typeface="Arial" charset="0"/>
              </a:defRPr>
            </a:lvl8pPr>
            <a:lvl9pPr marL="1828800" algn="ctr" rtl="0" fontAlgn="base">
              <a:spcBef>
                <a:spcPct val="0"/>
              </a:spcBef>
              <a:spcAft>
                <a:spcPct val="0"/>
              </a:spcAft>
              <a:defRPr sz="2400" b="1">
                <a:solidFill>
                  <a:srgbClr val="000099"/>
                </a:solidFill>
                <a:latin typeface="Arial" charset="0"/>
              </a:defRPr>
            </a:lvl9pPr>
          </a:lstStyle>
          <a:p>
            <a:pPr marL="0" marR="0" lvl="0" indent="0" algn="ctr" defTabSz="914400" rtl="0" eaLnBrk="0" fontAlgn="base" latinLnBrk="0" hangingPunct="0">
              <a:lnSpc>
                <a:spcPct val="100000"/>
              </a:lnSpc>
              <a:spcBef>
                <a:spcPct val="0"/>
              </a:spcBef>
              <a:spcAft>
                <a:spcPct val="0"/>
              </a:spcAft>
              <a:buClrTx/>
              <a:buSzTx/>
              <a:buFontTx/>
              <a:buNone/>
              <a:tabLst/>
              <a:defRPr/>
            </a:pPr>
            <a:r>
              <a:rPr kumimoji="0" lang="en-US" sz="2600" b="1" i="0" u="none" strike="noStrike" kern="0" cap="none" spc="0" normalizeH="0" baseline="0" noProof="0" dirty="0">
                <a:ln>
                  <a:noFill/>
                </a:ln>
                <a:solidFill>
                  <a:srgbClr val="002060"/>
                </a:solidFill>
                <a:effectLst/>
                <a:uLnTx/>
                <a:uFillTx/>
                <a:latin typeface="Arial" panose="020B0604020202020204" pitchFamily="34" charset="0"/>
                <a:ea typeface="+mj-ea"/>
                <a:cs typeface="Arial" panose="020B0604020202020204" pitchFamily="34" charset="0"/>
              </a:rPr>
              <a:t>Phase II </a:t>
            </a:r>
            <a:r>
              <a:rPr kumimoji="0" lang="en-US" sz="2600" b="1" i="0" u="none" strike="noStrike" kern="0" cap="none" spc="0" normalizeH="0" baseline="0" noProof="0" dirty="0" err="1">
                <a:ln>
                  <a:noFill/>
                </a:ln>
                <a:solidFill>
                  <a:srgbClr val="002060"/>
                </a:solidFill>
                <a:effectLst/>
                <a:uLnTx/>
                <a:uFillTx/>
                <a:latin typeface="Arial" panose="020B0604020202020204" pitchFamily="34" charset="0"/>
                <a:ea typeface="+mj-ea"/>
                <a:cs typeface="Arial" panose="020B0604020202020204" pitchFamily="34" charset="0"/>
              </a:rPr>
              <a:t>Reachback</a:t>
            </a:r>
            <a:endParaRPr kumimoji="0" lang="en-US" sz="2600" b="1" i="0" u="none" strike="noStrike" kern="0" cap="none" spc="0" normalizeH="0" baseline="0" noProof="0" dirty="0">
              <a:ln>
                <a:noFill/>
              </a:ln>
              <a:solidFill>
                <a:srgbClr val="002060"/>
              </a:solidFill>
              <a:effectLst/>
              <a:uLnTx/>
              <a:uFillTx/>
              <a:latin typeface="Arial" panose="020B0604020202020204" pitchFamily="34" charset="0"/>
              <a:ea typeface="+mj-ea"/>
              <a:cs typeface="Arial" panose="020B0604020202020204" pitchFamily="34" charset="0"/>
            </a:endParaRPr>
          </a:p>
        </p:txBody>
      </p:sp>
    </p:spTree>
    <p:extLst>
      <p:ext uri="{BB962C8B-B14F-4D97-AF65-F5344CB8AC3E}">
        <p14:creationId xmlns:p14="http://schemas.microsoft.com/office/powerpoint/2010/main" val="425114288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UDIO_ID" val="661"/>
  <p:tag name="ARTICULATE_NAV_LEVEL" val="2"/>
  <p:tag name="ARTICULATE_SLIDE_PRESENTER_GUID" val="f3354e86-d86f-4792-a70b-f81524bd5b23"/>
  <p:tag name="ARTICULATE_SLIDE_PAUSE" val="1"/>
  <p:tag name="ARTICULATE_LOCK_SLIDE" val="0"/>
  <p:tag name="ARTICULATE_HIDE_SLIDE" val="0"/>
  <p:tag name="ARTICULATE_PLAYER_CONTROL_PREVIOUS" val="True"/>
  <p:tag name="ARTICULATE_PLAYER_CONTROL_NEXT" val="True"/>
  <p:tag name="ARTICULATE_USED_LAYOUT" val="1"/>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UDIO_ID" val="683"/>
  <p:tag name="ARTICULATE_NAV_LEVEL" val="2"/>
  <p:tag name="ARTICULATE_SLIDE_PRESENTER_GUID" val="f3354e86-d86f-4792-a70b-f81524bd5b23"/>
  <p:tag name="ARTICULATE_SLIDE_PAUSE" val="1"/>
  <p:tag name="ARTICULATE_LOCK_SLIDE" val="0"/>
  <p:tag name="ARTICULATE_HIDE_SLIDE" val="0"/>
  <p:tag name="ARTICULATE_PLAYER_CONTROL_PREVIOUS" val="True"/>
  <p:tag name="ARTICULATE_PLAYER_CONTROL_NEXT" val="True"/>
  <p:tag name="ARTICULATE_USED_LAYOUT" val="1"/>
  <p:tag name="ARTICULATE_SLIDE_THUMBNAIL_REFRESH" val="1"/>
</p:tagLst>
</file>

<file path=ppt/theme/_rels/theme2.xml.rels><?xml version="1.0" encoding="UTF-8" standalone="yes"?>
<Relationships xmlns="http://schemas.openxmlformats.org/package/2006/relationships"><Relationship Id="rId1" Type="http://schemas.openxmlformats.org/officeDocument/2006/relationships/image" Target="../media/image10.jpeg"/></Relationships>
</file>

<file path=ppt/theme/_rels/theme3.xml.rels><?xml version="1.0" encoding="UTF-8" standalone="yes"?>
<Relationships xmlns="http://schemas.openxmlformats.org/package/2006/relationships"><Relationship Id="rId1" Type="http://schemas.openxmlformats.org/officeDocument/2006/relationships/image" Target="../media/image10.jpeg"/></Relationships>
</file>

<file path=ppt/theme/theme1.xml><?xml version="1.0" encoding="utf-8"?>
<a:theme xmlns:a="http://schemas.openxmlformats.org/drawingml/2006/main" name="3_Default Design">
  <a:themeElements>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fontScheme name="3_Default Design">
      <a:majorFont>
        <a:latin typeface="Arial"/>
        <a:ea typeface=""/>
        <a:cs typeface=""/>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non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0"/>
          </a:spcBef>
          <a:spcAft>
            <a:spcPct val="0"/>
          </a:spcAft>
          <a:buClrTx/>
          <a:buSzTx/>
          <a:buFontTx/>
          <a:buNone/>
          <a:tabLst/>
          <a:defRPr kumimoji="0" lang="en-US" sz="3200" b="0" i="0" u="none" strike="noStrike" cap="none" normalizeH="0" baseline="0" smtClean="0">
            <a:ln>
              <a:noFill/>
            </a:ln>
            <a:solidFill>
              <a:schemeClr val="tx1"/>
            </a:solidFill>
            <a:effectLst/>
            <a:latin typeface="Arial" charset="0"/>
          </a:defRPr>
        </a:defPPr>
      </a:lstStyle>
    </a:lnDef>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3.xml><?xml version="1.0" encoding="utf-8"?>
<a:theme xmlns:a="http://schemas.openxmlformats.org/drawingml/2006/main" name="1_Banded">
  <a:themeElements>
    <a:clrScheme name="Banded">
      <a:dk1>
        <a:srgbClr val="2C2C2C"/>
      </a:dk1>
      <a:lt1>
        <a:srgbClr val="FFFFFF"/>
      </a:lt1>
      <a:dk2>
        <a:srgbClr val="099BDD"/>
      </a:dk2>
      <a:lt2>
        <a:srgbClr val="F2F2F2"/>
      </a:lt2>
      <a:accent1>
        <a:srgbClr val="FFC000"/>
      </a:accent1>
      <a:accent2>
        <a:srgbClr val="A5D028"/>
      </a:accent2>
      <a:accent3>
        <a:srgbClr val="08CC78"/>
      </a:accent3>
      <a:accent4>
        <a:srgbClr val="F24099"/>
      </a:accent4>
      <a:accent5>
        <a:srgbClr val="828288"/>
      </a:accent5>
      <a:accent6>
        <a:srgbClr val="F56617"/>
      </a:accent6>
      <a:hlink>
        <a:srgbClr val="005DBA"/>
      </a:hlink>
      <a:folHlink>
        <a:srgbClr val="6C606A"/>
      </a:folHlink>
    </a:clrScheme>
    <a:fontScheme name="Banded">
      <a:maj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panose="020B0503020204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Banded">
      <a:fillStyleLst>
        <a:solidFill>
          <a:schemeClr val="phClr"/>
        </a:solidFill>
        <a:gradFill rotWithShape="1">
          <a:gsLst>
            <a:gs pos="0">
              <a:schemeClr val="phClr">
                <a:tint val="65000"/>
                <a:satMod val="120000"/>
                <a:lumMod val="107000"/>
              </a:schemeClr>
            </a:gs>
            <a:gs pos="50000">
              <a:schemeClr val="phClr">
                <a:tint val="70000"/>
                <a:satMod val="124000"/>
                <a:lumMod val="103000"/>
              </a:schemeClr>
            </a:gs>
            <a:gs pos="100000">
              <a:schemeClr val="phClr">
                <a:tint val="85000"/>
                <a:satMod val="120000"/>
                <a:lumMod val="100000"/>
              </a:schemeClr>
            </a:gs>
          </a:gsLst>
          <a:lin ang="5400000" scaled="0"/>
        </a:gradFill>
        <a:gradFill rotWithShape="1">
          <a:gsLst>
            <a:gs pos="0">
              <a:schemeClr val="phClr">
                <a:tint val="85000"/>
                <a:shade val="98000"/>
                <a:satMod val="110000"/>
                <a:lumMod val="103000"/>
              </a:schemeClr>
            </a:gs>
            <a:gs pos="50000">
              <a:schemeClr val="phClr">
                <a:shade val="85000"/>
                <a:satMod val="105000"/>
                <a:lumMod val="100000"/>
              </a:schemeClr>
            </a:gs>
            <a:gs pos="100000">
              <a:schemeClr val="phClr">
                <a:shade val="60000"/>
                <a:satMod val="120000"/>
                <a:lumMod val="100000"/>
              </a:schemeClr>
            </a:gs>
          </a:gsLst>
          <a:lin ang="5400000" scaled="0"/>
        </a:gradFill>
      </a:fillStyleLst>
      <a:lnStyleLst>
        <a:ln w="9525" cap="flat" cmpd="sng" algn="ctr">
          <a:solidFill>
            <a:schemeClr val="phClr"/>
          </a:solidFill>
          <a:prstDash val="solid"/>
        </a:ln>
        <a:ln w="12700"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50800" dist="15875" dir="5400000" algn="ctr" rotWithShape="0">
              <a:srgbClr val="000000">
                <a:alpha val="68000"/>
              </a:srgbClr>
            </a:outerShdw>
          </a:effectLst>
        </a:effectStyle>
        <a:effectStyle>
          <a:effectLst>
            <a:outerShdw blurRad="88900" dist="27940" dir="5400000" algn="ctr" rotWithShape="0">
              <a:srgbClr val="000000">
                <a:alpha val="63000"/>
              </a:srgbClr>
            </a:outerShdw>
          </a:effectLst>
        </a:effectStyle>
      </a:effectStyleLst>
      <a:bgFillStyleLst>
        <a:solidFill>
          <a:schemeClr val="phClr"/>
        </a:solidFill>
        <a:blipFill rotWithShape="1">
          <a:blip xmlns:r="http://schemas.openxmlformats.org/officeDocument/2006/relationships" r:embed="rId1">
            <a:duotone>
              <a:schemeClr val="phClr"/>
              <a:schemeClr val="phClr">
                <a:shade val="91000"/>
                <a:satMod val="105000"/>
              </a:schemeClr>
            </a:duotone>
          </a:blip>
          <a:tile tx="0" ty="0" sx="100000" sy="100000" flip="none" algn="tl"/>
        </a:blipFill>
        <a:gradFill rotWithShape="1">
          <a:gsLst>
            <a:gs pos="0">
              <a:schemeClr val="phClr">
                <a:tint val="100000"/>
                <a:shade val="0"/>
                <a:satMod val="100000"/>
              </a:schemeClr>
            </a:gs>
            <a:gs pos="100000">
              <a:schemeClr val="phClr">
                <a:shade val="100000"/>
                <a:satMod val="100000"/>
              </a:schemeClr>
            </a:gs>
          </a:gsLst>
          <a:lin ang="5400000" scaled="0"/>
        </a:gradFill>
      </a:bgFillStyleLst>
    </a:fmtScheme>
  </a:themeElements>
  <a:objectDefaults/>
  <a:extraClrSchemeLst/>
  <a:extLst>
    <a:ext uri="{05A4C25C-085E-4340-85A3-A5531E510DB2}">
      <thm15:themeFamily xmlns:thm15="http://schemas.microsoft.com/office/thememl/2012/main" name="Banded" id="{98DFF888-2449-4D28-977C-6306C017633E}" vid="{9792607F-9579-4224-82FF-9C88C3E1E53D}"/>
    </a:ext>
  </a:ext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docProps/app.xml><?xml version="1.0" encoding="utf-8"?>
<Properties xmlns="http://schemas.openxmlformats.org/officeDocument/2006/extended-properties" xmlns:vt="http://schemas.openxmlformats.org/officeDocument/2006/docPropsVTypes">
  <Template/>
  <TotalTime>64545</TotalTime>
  <Words>2928</Words>
  <Application>Microsoft Office PowerPoint</Application>
  <PresentationFormat>On-screen Show (4:3)</PresentationFormat>
  <Paragraphs>300</Paragraphs>
  <Slides>16</Slides>
  <Notes>9</Notes>
  <HiddenSlides>0</HiddenSlides>
  <MMClips>0</MMClips>
  <ScaleCrop>false</ScaleCrop>
  <HeadingPairs>
    <vt:vector size="6" baseType="variant">
      <vt:variant>
        <vt:lpstr>Fonts Used</vt:lpstr>
      </vt:variant>
      <vt:variant>
        <vt:i4>7</vt:i4>
      </vt:variant>
      <vt:variant>
        <vt:lpstr>Theme</vt:lpstr>
      </vt:variant>
      <vt:variant>
        <vt:i4>3</vt:i4>
      </vt:variant>
      <vt:variant>
        <vt:lpstr>Slide Titles</vt:lpstr>
      </vt:variant>
      <vt:variant>
        <vt:i4>16</vt:i4>
      </vt:variant>
    </vt:vector>
  </HeadingPairs>
  <TitlesOfParts>
    <vt:vector size="26" baseType="lpstr">
      <vt:lpstr>Arial</vt:lpstr>
      <vt:lpstr>Calibri</vt:lpstr>
      <vt:lpstr>Corbel</vt:lpstr>
      <vt:lpstr>Gill Sans</vt:lpstr>
      <vt:lpstr>Rockwell</vt:lpstr>
      <vt:lpstr>Times New Roman</vt:lpstr>
      <vt:lpstr>Wingdings</vt:lpstr>
      <vt:lpstr>3_Default Design</vt:lpstr>
      <vt:lpstr>Banded</vt:lpstr>
      <vt:lpstr>1_Banded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NMCI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NAVSEA SBIR CTO Brief</dc:title>
  <dc:creator>Michael  P McGuire</dc:creator>
  <cp:lastModifiedBy>Matt Burkett</cp:lastModifiedBy>
  <cp:revision>1307</cp:revision>
  <cp:lastPrinted>2022-12-23T17:43:28Z</cp:lastPrinted>
  <dcterms:created xsi:type="dcterms:W3CDTF">2010-12-06T20:28:08Z</dcterms:created>
  <dcterms:modified xsi:type="dcterms:W3CDTF">2023-12-11T21:26:03Z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6ba5989e-77ad-45e6-9e31-96e901f746d5_Removed">
    <vt:lpwstr>False</vt:lpwstr>
  </property>
  <property fmtid="{D5CDD505-2E9C-101B-9397-08002B2CF9AE}" pid="3" name="MSIP_Label_6ba5989e-77ad-45e6-9e31-96e901f746d5_ActionId">
    <vt:lpwstr>d82cdd9d-961f-4bca-836a-0a170c3dc3af</vt:lpwstr>
  </property>
  <property fmtid="{D5CDD505-2E9C-101B-9397-08002B2CF9AE}" pid="4" name="MSIP_Label_6ba5989e-77ad-45e6-9e31-96e901f746d5_Name">
    <vt:lpwstr>VTG Proprietary</vt:lpwstr>
  </property>
  <property fmtid="{D5CDD505-2E9C-101B-9397-08002B2CF9AE}" pid="5" name="MSIP_Label_6ba5989e-77ad-45e6-9e31-96e901f746d5_SetDate">
    <vt:lpwstr>2023-03-27T18:29:19Z</vt:lpwstr>
  </property>
  <property fmtid="{D5CDD505-2E9C-101B-9397-08002B2CF9AE}" pid="6" name="MSIP_Label_6ba5989e-77ad-45e6-9e31-96e901f746d5_SiteId">
    <vt:lpwstr>a38d9f6a-0947-4d4f-b92f-7fecbe999fe6</vt:lpwstr>
  </property>
  <property fmtid="{D5CDD505-2E9C-101B-9397-08002B2CF9AE}" pid="7" name="MSIP_Label_6ba5989e-77ad-45e6-9e31-96e901f746d5_Enabled">
    <vt:lpwstr>True</vt:lpwstr>
  </property>
  <property fmtid="{D5CDD505-2E9C-101B-9397-08002B2CF9AE}" pid="8" name="MSIP_Label_6ba5989e-77ad-45e6-9e31-96e901f746d5_Extended_MSFT_Method">
    <vt:lpwstr>Standard</vt:lpwstr>
  </property>
  <property fmtid="{D5CDD505-2E9C-101B-9397-08002B2CF9AE}" pid="9" name="MSIP_Label_66138201-89eb-41f1-b379-b31756535eb4_Enabled">
    <vt:lpwstr>true</vt:lpwstr>
  </property>
  <property fmtid="{D5CDD505-2E9C-101B-9397-08002B2CF9AE}" pid="10" name="MSIP_Label_66138201-89eb-41f1-b379-b31756535eb4_SetDate">
    <vt:lpwstr>2023-12-11T21:25:16Z</vt:lpwstr>
  </property>
  <property fmtid="{D5CDD505-2E9C-101B-9397-08002B2CF9AE}" pid="11" name="MSIP_Label_66138201-89eb-41f1-b379-b31756535eb4_Method">
    <vt:lpwstr>Standard</vt:lpwstr>
  </property>
  <property fmtid="{D5CDD505-2E9C-101B-9397-08002B2CF9AE}" pid="12" name="MSIP_Label_66138201-89eb-41f1-b379-b31756535eb4_Name">
    <vt:lpwstr>General</vt:lpwstr>
  </property>
  <property fmtid="{D5CDD505-2E9C-101B-9397-08002B2CF9AE}" pid="13" name="MSIP_Label_66138201-89eb-41f1-b379-b31756535eb4_SiteId">
    <vt:lpwstr>8e7e0ae3-80a0-4042-af07-ef01ddfe7900</vt:lpwstr>
  </property>
  <property fmtid="{D5CDD505-2E9C-101B-9397-08002B2CF9AE}" pid="14" name="MSIP_Label_66138201-89eb-41f1-b379-b31756535eb4_ActionId">
    <vt:lpwstr>b5d132ee-c2d3-41ba-84b2-d888ba5180db</vt:lpwstr>
  </property>
  <property fmtid="{D5CDD505-2E9C-101B-9397-08002B2CF9AE}" pid="15" name="MSIP_Label_66138201-89eb-41f1-b379-b31756535eb4_ContentBits">
    <vt:lpwstr>0</vt:lpwstr>
  </property>
</Properties>
</file>